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59" r:id="rId4"/>
    <p:sldId id="257" r:id="rId5"/>
    <p:sldId id="271" r:id="rId6"/>
    <p:sldId id="272" r:id="rId7"/>
    <p:sldId id="274" r:id="rId8"/>
    <p:sldId id="275" r:id="rId9"/>
    <p:sldId id="281" r:id="rId10"/>
    <p:sldId id="276" r:id="rId11"/>
    <p:sldId id="273" r:id="rId12"/>
    <p:sldId id="277" r:id="rId13"/>
    <p:sldId id="278" r:id="rId14"/>
    <p:sldId id="279" r:id="rId15"/>
    <p:sldId id="262" r:id="rId16"/>
    <p:sldId id="261" r:id="rId17"/>
    <p:sldId id="305" r:id="rId18"/>
    <p:sldId id="280" r:id="rId19"/>
    <p:sldId id="284" r:id="rId20"/>
    <p:sldId id="282" r:id="rId21"/>
    <p:sldId id="283" r:id="rId22"/>
    <p:sldId id="260" r:id="rId23"/>
    <p:sldId id="285" r:id="rId24"/>
    <p:sldId id="287" r:id="rId25"/>
    <p:sldId id="286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64" r:id="rId35"/>
    <p:sldId id="265" r:id="rId36"/>
    <p:sldId id="300" r:id="rId37"/>
    <p:sldId id="266" r:id="rId38"/>
    <p:sldId id="267" r:id="rId39"/>
    <p:sldId id="296" r:id="rId40"/>
    <p:sldId id="307" r:id="rId41"/>
    <p:sldId id="297" r:id="rId42"/>
    <p:sldId id="298" r:id="rId43"/>
    <p:sldId id="299" r:id="rId44"/>
    <p:sldId id="268" r:id="rId45"/>
    <p:sldId id="269" r:id="rId46"/>
    <p:sldId id="270" r:id="rId47"/>
    <p:sldId id="301" r:id="rId48"/>
    <p:sldId id="302" r:id="rId49"/>
    <p:sldId id="306" r:id="rId50"/>
    <p:sldId id="304" r:id="rId51"/>
    <p:sldId id="263" r:id="rId52"/>
    <p:sldId id="30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20F658"/>
    <a:srgbClr val="99FF66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-137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75C0A0B-4118-450F-8409-8EFA426EF422}" type="datetimeFigureOut">
              <a:rPr lang="ru-RU" smtClean="0"/>
              <a:pPr/>
              <a:t>12.02.2015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DF8FFB3-C49F-4508-BFFF-264B45D9465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gif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gif"/><Relationship Id="rId4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1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gif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gif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gif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gif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gif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gif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gif"/><Relationship Id="rId5" Type="http://schemas.openxmlformats.org/officeDocument/2006/relationships/image" Target="../media/image121.gif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jpe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1.gif"/><Relationship Id="rId4" Type="http://schemas.openxmlformats.org/officeDocument/2006/relationships/image" Target="../media/image111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gif"/><Relationship Id="rId3" Type="http://schemas.openxmlformats.org/officeDocument/2006/relationships/image" Target="../media/image133.png"/><Relationship Id="rId7" Type="http://schemas.openxmlformats.org/officeDocument/2006/relationships/image" Target="../media/image69.gi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39.gif"/><Relationship Id="rId4" Type="http://schemas.openxmlformats.org/officeDocument/2006/relationships/image" Target="../media/image134.jpeg"/><Relationship Id="rId9" Type="http://schemas.openxmlformats.org/officeDocument/2006/relationships/image" Target="../media/image13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7" Type="http://schemas.openxmlformats.org/officeDocument/2006/relationships/image" Target="../media/image145.gif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gif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gif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6.pn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Relationship Id="rId14" Type="http://schemas.openxmlformats.org/officeDocument/2006/relationships/image" Target="../media/image1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1.gif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gif"/><Relationship Id="rId4" Type="http://schemas.openxmlformats.org/officeDocument/2006/relationships/image" Target="../media/image1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7" Type="http://schemas.openxmlformats.org/officeDocument/2006/relationships/image" Target="../media/image183.gif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gif"/><Relationship Id="rId3" Type="http://schemas.openxmlformats.org/officeDocument/2006/relationships/image" Target="../media/image185.jpeg"/><Relationship Id="rId7" Type="http://schemas.openxmlformats.org/officeDocument/2006/relationships/image" Target="../media/image189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gif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gif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1173" y="1351906"/>
            <a:ext cx="7772400" cy="22562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Презентация   опыта    работы   по  теме : </a:t>
            </a:r>
            <a:b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</a:br>
            <a: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/>
            </a:r>
            <a:br>
              <a:rPr lang="ru-RU" sz="2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</a:br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Здоровьесберегающие  технологии   в   физическом   развитии    и  оздоровлении  дошкольников »</a:t>
            </a:r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Monotype Corsiva" panose="03010101010201010101" pitchFamily="66" charset="0"/>
              </a:rPr>
              <a:t>на   конкурс  « Воспитатель  года  2015 »</a:t>
            </a:r>
            <a:endParaRPr lang="ru-RU" sz="49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Monotype Corsiva" panose="03010101010201010101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275856" y="3789040"/>
            <a:ext cx="5616624" cy="295232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7600" b="1" i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Воробьёвой   Елены Георгиевны</a:t>
            </a:r>
            <a:r>
              <a:rPr lang="ru-RU" sz="5900" b="1" i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5900" b="1" i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воспитателя  </a:t>
            </a:r>
            <a:b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МАДОУ </a:t>
            </a:r>
            <a:b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 Детский сад № 22</a:t>
            </a:r>
            <a:b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общеразвивающего </a:t>
            </a:r>
            <a:b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вида »</a:t>
            </a:r>
            <a:b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800" b="1" spc="50" dirty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 Печора</a:t>
            </a:r>
            <a:r>
              <a:rPr lang="ru-RU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2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6146" name="Picture 2" descr="C:\Users\Администратор\Desktop\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543" y="3617241"/>
            <a:ext cx="2808312" cy="27762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37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1785918" y="3929066"/>
            <a:ext cx="6072230" cy="250033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4714876" y="1500174"/>
            <a:ext cx="4214842" cy="2286016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0" y="1500174"/>
            <a:ext cx="4500562" cy="257176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нта лицом вниз 9"/>
          <p:cNvSpPr/>
          <p:nvPr/>
        </p:nvSpPr>
        <p:spPr>
          <a:xfrm>
            <a:off x="214282" y="357166"/>
            <a:ext cx="8715436" cy="1112714"/>
          </a:xfrm>
          <a:prstGeom prst="ribb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85728"/>
            <a:ext cx="7772400" cy="11430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 Цель   работы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282" y="1714488"/>
            <a:ext cx="4214842" cy="193899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      </a:t>
            </a:r>
            <a:r>
              <a:rPr lang="ru-RU" sz="2000" dirty="0" smtClean="0">
                <a:solidFill>
                  <a:srgbClr val="002060"/>
                </a:solidFill>
              </a:rPr>
              <a:t>   Формирование у детей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осознанного отношения к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здоровье сберегающему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поведению в повседневной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       жизни;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6314" y="2000240"/>
            <a:ext cx="3857652" cy="1292662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Формирование знаний,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 умений и навыков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здорового образа жизни; </a:t>
            </a:r>
          </a:p>
          <a:p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4357694"/>
            <a:ext cx="4572032" cy="1508105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ru-RU" sz="2000" dirty="0" smtClean="0">
                <a:solidFill>
                  <a:srgbClr val="002060"/>
                </a:solidFill>
              </a:rPr>
              <a:t>Созданий условий, направленных на</a:t>
            </a:r>
          </a:p>
          <a:p>
            <a:pPr lvl="0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ru-RU" sz="2000" dirty="0" smtClean="0">
                <a:solidFill>
                  <a:srgbClr val="002060"/>
                </a:solidFill>
              </a:rPr>
              <a:t>    сохранение и укрепление здоровья </a:t>
            </a:r>
          </a:p>
          <a:p>
            <a:pPr lvl="0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ru-RU" sz="2000" dirty="0" smtClean="0">
                <a:solidFill>
                  <a:srgbClr val="002060"/>
                </a:solidFill>
              </a:rPr>
              <a:t>      ребёнка на всех этапах его</a:t>
            </a:r>
          </a:p>
          <a:p>
            <a:pPr lvl="0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ru-RU" sz="2000" dirty="0" smtClean="0">
                <a:solidFill>
                  <a:srgbClr val="002060"/>
                </a:solidFill>
              </a:rPr>
              <a:t>          обучения и развития.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prazdnikia-25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29066"/>
            <a:ext cx="1928794" cy="2714644"/>
          </a:xfrm>
          <a:prstGeom prst="rect">
            <a:avLst/>
          </a:prstGeom>
        </p:spPr>
      </p:pic>
      <p:pic>
        <p:nvPicPr>
          <p:cNvPr id="16" name="Рисунок 15" descr="prazdnikia-250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206" y="3714752"/>
            <a:ext cx="1928794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08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Лента лицом вниз 10"/>
          <p:cNvSpPr/>
          <p:nvPr/>
        </p:nvSpPr>
        <p:spPr>
          <a:xfrm>
            <a:off x="214282" y="214290"/>
            <a:ext cx="8715436" cy="1184152"/>
          </a:xfrm>
          <a:prstGeom prst="ribbon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85728"/>
            <a:ext cx="7772400" cy="100013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/>
              </a:rPr>
              <a:t>Задачи 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1643050"/>
            <a:ext cx="1200152" cy="5000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Формировать </a:t>
            </a:r>
            <a:r>
              <a:rPr lang="ru-RU" sz="2000" dirty="0" err="1" smtClean="0">
                <a:solidFill>
                  <a:srgbClr val="FF0000"/>
                </a:solidFill>
              </a:rPr>
              <a:t>здоровьесберегающее</a:t>
            </a:r>
            <a:r>
              <a:rPr lang="ru-RU" sz="2000" dirty="0" smtClean="0">
                <a:solidFill>
                  <a:srgbClr val="FF0000"/>
                </a:solidFill>
              </a:rPr>
              <a:t> и  </a:t>
            </a:r>
            <a:r>
              <a:rPr lang="ru-RU" sz="2000" dirty="0" err="1" smtClean="0">
                <a:solidFill>
                  <a:srgbClr val="FF0000"/>
                </a:solidFill>
              </a:rPr>
              <a:t>здоровьеукрепляющее</a:t>
            </a:r>
            <a:r>
              <a:rPr lang="ru-RU" sz="2000" dirty="0" smtClean="0">
                <a:solidFill>
                  <a:srgbClr val="FF0000"/>
                </a:solidFill>
              </a:rPr>
              <a:t>  поведение в специально созданных и жизненных ситуациях.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1643050"/>
            <a:ext cx="857256" cy="5000660"/>
          </a:xfrm>
          <a:prstGeom prst="rect">
            <a:avLst/>
          </a:prstGeom>
          <a:solidFill>
            <a:srgbClr val="FFFF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Создавать психологически комфортную среду в группах.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86050" y="1643050"/>
            <a:ext cx="571504" cy="5000660"/>
          </a:xfrm>
          <a:prstGeom prst="rect">
            <a:avLst/>
          </a:prstGeom>
          <a:solidFill>
            <a:srgbClr val="66FF3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Обогащать эмоциональную сферу.</a:t>
            </a:r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1643050"/>
            <a:ext cx="1071570" cy="5000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endParaRPr lang="ru-RU" sz="2000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Развивать дружеские взаимоотношения через игру и общение в повседневной жизни.</a:t>
            </a:r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1643050"/>
            <a:ext cx="1285884" cy="5000660"/>
          </a:xfrm>
          <a:prstGeom prst="rect">
            <a:avLst/>
          </a:prstGeom>
          <a:solidFill>
            <a:srgbClr val="FFFF6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 algn="ctr"/>
            <a:endParaRPr lang="ru-RU" sz="2000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Корректировать проявление эмоциональных трудности детей (тревожность, страхи, агрессивность, низкая самооценка).</a:t>
            </a:r>
          </a:p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215074" y="1643050"/>
            <a:ext cx="1428760" cy="5000660"/>
          </a:xfrm>
          <a:prstGeom prst="rect">
            <a:avLst/>
          </a:prstGeom>
          <a:solidFill>
            <a:srgbClr val="20F65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Дать представление о значении органов слуха, зрения и т.д. для жизнедеятельности человека, условиях их нормального функционирования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786710" y="1643050"/>
            <a:ext cx="1143008" cy="5000660"/>
          </a:xfrm>
          <a:prstGeom prst="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Уметь объяснить, выражая в речи, своё </a:t>
            </a:r>
            <a:r>
              <a:rPr lang="ru-RU" sz="2000" dirty="0" err="1" smtClean="0">
                <a:solidFill>
                  <a:srgbClr val="FF0000"/>
                </a:solidFill>
              </a:rPr>
              <a:t>здоровьесберегающее</a:t>
            </a:r>
            <a:r>
              <a:rPr lang="ru-RU" sz="2000" dirty="0" smtClean="0">
                <a:solidFill>
                  <a:srgbClr val="FF0000"/>
                </a:solidFill>
              </a:rPr>
              <a:t>  и </a:t>
            </a:r>
            <a:r>
              <a:rPr lang="ru-RU" sz="2000" dirty="0" err="1" smtClean="0">
                <a:solidFill>
                  <a:srgbClr val="FF0000"/>
                </a:solidFill>
              </a:rPr>
              <a:t>здоровьеукрепляющее</a:t>
            </a:r>
            <a:r>
              <a:rPr lang="ru-RU" sz="2000" dirty="0" smtClean="0">
                <a:solidFill>
                  <a:srgbClr val="FF0000"/>
                </a:solidFill>
              </a:rPr>
              <a:t>  поведение.</a:t>
            </a:r>
            <a:endParaRPr lang="ru-RU" sz="2000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714348" y="1214422"/>
            <a:ext cx="428628" cy="571504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1857356" y="1214422"/>
            <a:ext cx="428628" cy="571504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2857488" y="1428736"/>
            <a:ext cx="428628" cy="357190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857620" y="1428736"/>
            <a:ext cx="428628" cy="357190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143504" y="1428736"/>
            <a:ext cx="428628" cy="357190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357950" y="1357298"/>
            <a:ext cx="428628" cy="357190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7929586" y="1214422"/>
            <a:ext cx="428628" cy="500066"/>
          </a:xfrm>
          <a:prstGeom prst="downArrow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1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428596" y="0"/>
            <a:ext cx="8358246" cy="2000240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body" idx="1"/>
          </p:nvPr>
        </p:nvSpPr>
        <p:spPr>
          <a:xfrm>
            <a:off x="539552" y="404664"/>
            <a:ext cx="7772400" cy="123838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1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Результатами </a:t>
            </a:r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применения здоровьесберегающих   </a:t>
            </a:r>
            <a:r>
              <a:rPr lang="ru-RU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технологий 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являются:</a:t>
            </a:r>
            <a:endParaRPr lang="ru-RU" sz="20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 descr="C:\Users\Администратор\Desktop\Новая папка\0_877f1_86783f0_XL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4286256"/>
            <a:ext cx="1643074" cy="239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Администратор\Desktop\Новая папка\post-68800-1287630778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3" y="3857628"/>
            <a:ext cx="2357453" cy="300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285720" y="1785926"/>
            <a:ext cx="3857652" cy="264320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Сохранение и улучшение соматических показателей здоровья детей.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4500562" y="1785926"/>
            <a:ext cx="4071966" cy="300039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Сформированность</a:t>
            </a:r>
            <a:r>
              <a:rPr lang="ru-RU" sz="2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навыков здорового образа жизни согласно возрастным критериям.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9" name="Рисунок 8" descr="0_8da53_92b76222_ori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40" y="4500546"/>
            <a:ext cx="1214445" cy="2357454"/>
          </a:xfrm>
          <a:prstGeom prst="rect">
            <a:avLst/>
          </a:prstGeom>
        </p:spPr>
      </p:pic>
      <p:sp>
        <p:nvSpPr>
          <p:cNvPr id="11" name="Стрелка вниз 10"/>
          <p:cNvSpPr/>
          <p:nvPr/>
        </p:nvSpPr>
        <p:spPr>
          <a:xfrm>
            <a:off x="1714480" y="1785926"/>
            <a:ext cx="626864" cy="538311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000760" y="1714488"/>
            <a:ext cx="626864" cy="538311"/>
          </a:xfrm>
          <a:prstGeom prst="downArrow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0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M:\опыт работы\наши театр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04" y="1493814"/>
            <a:ext cx="3893880" cy="259583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:\ФОТО\DSC_01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" y="1493814"/>
            <a:ext cx="3744416" cy="248696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Горизонтальный свиток 10"/>
          <p:cNvSpPr/>
          <p:nvPr/>
        </p:nvSpPr>
        <p:spPr>
          <a:xfrm>
            <a:off x="214282" y="0"/>
            <a:ext cx="8786874" cy="2000240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142984"/>
            <a:ext cx="7811348" cy="928694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Наша  развивающая предметно – пространственная  среда</a:t>
            </a:r>
            <a:br>
              <a:rPr lang="ru-RU" sz="4000" dirty="0" smtClean="0">
                <a:solidFill>
                  <a:srgbClr val="FFFF00"/>
                </a:solidFill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8196" name="Picture 4" descr="M:\опыт работы\игровой цен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3" y="4677721"/>
            <a:ext cx="2882163" cy="192137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M:\опыт работы\уголок ПД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289" y="3017227"/>
            <a:ext cx="2213992" cy="332098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M:\опыт работы\IMG_2886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02" y="4462318"/>
            <a:ext cx="3528392" cy="235218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6182" y="1785926"/>
            <a:ext cx="1285875" cy="1247775"/>
          </a:xfrm>
          <a:prstGeom prst="rect">
            <a:avLst/>
          </a:prstGeom>
        </p:spPr>
      </p:pic>
      <p:pic>
        <p:nvPicPr>
          <p:cNvPr id="9" name="Рисунок 8" descr="80487242_large_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72463" y="5643578"/>
            <a:ext cx="928694" cy="1214422"/>
          </a:xfrm>
          <a:prstGeom prst="rect">
            <a:avLst/>
          </a:prstGeom>
        </p:spPr>
      </p:pic>
      <p:pic>
        <p:nvPicPr>
          <p:cNvPr id="10" name="Рисунок 9" descr="0_62133_60824405_S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10" y="3786190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дминистратор\Desktop\fae42e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954135"/>
            <a:ext cx="3212787" cy="312310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ФОТО\DSC_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165" y="1944960"/>
            <a:ext cx="4944811" cy="328424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лако 9"/>
          <p:cNvSpPr/>
          <p:nvPr/>
        </p:nvSpPr>
        <p:spPr>
          <a:xfrm>
            <a:off x="214282" y="142852"/>
            <a:ext cx="6429420" cy="221457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0_60850_519e13d8_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75" y="0"/>
            <a:ext cx="3362325" cy="22859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404664"/>
            <a:ext cx="5756160" cy="1238386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00FFFF"/>
                </a:solidFill>
              </a:rPr>
              <a:t>Наш физкультурно – оздоровительный центр</a:t>
            </a:r>
            <a:endParaRPr lang="ru-RU" sz="4000" dirty="0">
              <a:solidFill>
                <a:srgbClr val="00FFFF"/>
              </a:solidFill>
            </a:endParaRPr>
          </a:p>
        </p:txBody>
      </p:sp>
      <p:pic>
        <p:nvPicPr>
          <p:cNvPr id="8" name="Picture 4" descr="1 - купить онлайн Настольные игры ЗАО &quot;Спорт Тойз&quot; в магазинах Neopod.ru - сравнение цены и стоимости, прайс-листы - заказ с до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797687"/>
            <a:ext cx="2520280" cy="203722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Настольный футбол GM020 - купить настольную игру в Сотмаркет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74229"/>
            <a:ext cx="2448272" cy="18606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asbro Hasbro Настольная игра Монополия русская (00009121) цена 1180.00 руб. Hasbro (интерактивная игрушка, настольные игры, иг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881">
            <a:off x="5820011" y="4956810"/>
            <a:ext cx="3378824" cy="171897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0_a1f37_8e1799aa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1802" y="3857628"/>
            <a:ext cx="14287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1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1   ФОТОГРАФИИ\(19)Ксении  3  года\Игралочка зима2014\0 февраль 2014г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620688"/>
            <a:ext cx="6840252" cy="456016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94421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  </a:t>
            </a:r>
            <a:br>
              <a:rPr lang="ru-RU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участок</a:t>
            </a:r>
            <a:endParaRPr lang="ru-RU" sz="6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2" descr="E:\1   ФОТОГРАФИИ\(19)Ксении  3  года\Игралочка зима2014\0 февраль 2014г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6" y="3054225"/>
            <a:ext cx="5616624" cy="374441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animashki-zima-33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950" y="4214818"/>
            <a:ext cx="2214578" cy="2428892"/>
          </a:xfrm>
          <a:prstGeom prst="rect">
            <a:avLst/>
          </a:prstGeom>
        </p:spPr>
      </p:pic>
      <p:pic>
        <p:nvPicPr>
          <p:cNvPr id="7" name="Рисунок 6" descr="1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5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Наша новая игровая площадка</a:t>
            </a:r>
            <a:endParaRPr lang="ru-RU" sz="60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9" name="Picture 11" descr="M:\опыт работы\DSC_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73" y="1556792"/>
            <a:ext cx="4338192" cy="28813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:\опыт работы\DSC_0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394537" cy="29187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M:\опыт работы\DSC_0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86" y="3212977"/>
            <a:ext cx="5488013" cy="36450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animashki-zima-32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96" y="4572008"/>
            <a:ext cx="1343025" cy="2005017"/>
          </a:xfrm>
          <a:prstGeom prst="rect">
            <a:avLst/>
          </a:prstGeom>
        </p:spPr>
      </p:pic>
      <p:pic>
        <p:nvPicPr>
          <p:cNvPr id="7" name="Рисунок 6" descr="animashki-zima-26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4714884"/>
            <a:ext cx="1285884" cy="1652592"/>
          </a:xfrm>
          <a:prstGeom prst="rect">
            <a:avLst/>
          </a:prstGeom>
        </p:spPr>
      </p:pic>
      <p:pic>
        <p:nvPicPr>
          <p:cNvPr id="8" name="Рисунок 7" descr="1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124" y="1"/>
            <a:ext cx="4500594" cy="1928802"/>
          </a:xfrm>
          <a:prstGeom prst="rect">
            <a:avLst/>
          </a:prstGeom>
        </p:spPr>
      </p:pic>
      <p:pic>
        <p:nvPicPr>
          <p:cNvPr id="9" name="Рисунок 8" descr="19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00594" cy="19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_34foto (1)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Администратор\Desktop\Новая папка (2)\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544616" cy="564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93610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Нам есть чем и кем гордиться</a:t>
            </a:r>
            <a:endParaRPr lang="ru-RU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90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лако 8"/>
          <p:cNvSpPr/>
          <p:nvPr/>
        </p:nvSpPr>
        <p:spPr>
          <a:xfrm>
            <a:off x="857224" y="214290"/>
            <a:ext cx="7215238" cy="12715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5" name="Picture 5" descr="M:\опыт работы\DSC_0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1" y="895142"/>
            <a:ext cx="4372569" cy="29041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8640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Игры  на  прогулке</a:t>
            </a:r>
            <a:endParaRPr lang="ru-RU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4" name="Picture 4" descr="M:\опыт работы\DSC_0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99311"/>
            <a:ext cx="4614168" cy="306440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M:\опыт работы\DSC_0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3617241"/>
            <a:ext cx="4564925" cy="303192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M:\опыт работы\DSC_00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764704"/>
            <a:ext cx="5118224" cy="33991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aW1hZ2VfbWlkZGxlOjk3MjIzNy8vaW1hZ2VfbWlkZGxlOjk3MjIzN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1857364"/>
            <a:ext cx="8501122" cy="4643470"/>
          </a:xfrm>
          <a:prstGeom prst="rect">
            <a:avLst/>
          </a:prstGeom>
        </p:spPr>
      </p:pic>
      <p:sp>
        <p:nvSpPr>
          <p:cNvPr id="6" name="Горизонтальный свиток 5"/>
          <p:cNvSpPr/>
          <p:nvPr/>
        </p:nvSpPr>
        <p:spPr>
          <a:xfrm>
            <a:off x="214282" y="0"/>
            <a:ext cx="8429684" cy="2071678"/>
          </a:xfrm>
          <a:prstGeom prst="horizontalScroll">
            <a:avLst/>
          </a:prstGeom>
          <a:solidFill>
            <a:srgbClr val="00FFFF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7772400" cy="1785950"/>
          </a:xfrm>
        </p:spPr>
        <p:txBody>
          <a:bodyPr/>
          <a:lstStyle/>
          <a:p>
            <a:pPr lvl="0"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ru-RU" dirty="0" smtClean="0">
                <a:solidFill>
                  <a:schemeClr val="accent5">
                    <a:lumMod val="75000"/>
                  </a:schemeClr>
                </a:solidFill>
                <a:effectLst/>
              </a:rPr>
            </a:br>
            <a:r>
              <a:rPr lang="ru-RU" sz="4800" dirty="0" smtClean="0">
                <a:solidFill>
                  <a:srgbClr val="FF0000"/>
                </a:solidFill>
                <a:effectLst/>
              </a:rPr>
              <a:t>Технологии </a:t>
            </a:r>
            <a:r>
              <a:rPr lang="ru-RU" sz="4800" dirty="0">
                <a:solidFill>
                  <a:srgbClr val="FF0000"/>
                </a:solidFill>
                <a:effectLst/>
              </a:rPr>
              <a:t>сохранения и стимулирования здоровья.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effectLst/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  <a:effectLst/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571472" y="2000240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Пальчиковая гимнастика </a:t>
            </a:r>
          </a:p>
          <a:p>
            <a:pPr algn="ctr"/>
            <a:endParaRPr lang="ru-RU" dirty="0"/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571472" y="3571876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Дыхательная гимнастика</a:t>
            </a:r>
          </a:p>
          <a:p>
            <a:pPr algn="ctr"/>
            <a:endParaRPr lang="ru-RU" dirty="0"/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500034" y="5143512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Бодрящая гимнастика </a:t>
            </a:r>
          </a:p>
          <a:p>
            <a:pPr algn="ctr"/>
            <a:endParaRPr lang="ru-RU" dirty="0"/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3286116" y="2000240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</a:rPr>
              <a:t>Корригирующая гимнастика</a:t>
            </a:r>
          </a:p>
          <a:p>
            <a:pPr algn="ctr"/>
            <a:endParaRPr lang="ru-RU" dirty="0"/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3357554" y="3571876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Гимнастика для глаз</a:t>
            </a:r>
          </a:p>
          <a:p>
            <a:pPr algn="ctr"/>
            <a:endParaRPr lang="ru-RU" dirty="0"/>
          </a:p>
        </p:txBody>
      </p:sp>
      <p:sp>
        <p:nvSpPr>
          <p:cNvPr id="13" name="Выноска со стрелкой вниз 12"/>
          <p:cNvSpPr/>
          <p:nvPr/>
        </p:nvSpPr>
        <p:spPr>
          <a:xfrm>
            <a:off x="6286512" y="5143512"/>
            <a:ext cx="2500330" cy="1500198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Релаксация</a:t>
            </a:r>
          </a:p>
          <a:p>
            <a:pPr algn="ctr"/>
            <a:endParaRPr lang="ru-RU" dirty="0"/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143636" y="3714752"/>
            <a:ext cx="2500330" cy="1285884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Динамические паузы</a:t>
            </a:r>
          </a:p>
          <a:p>
            <a:pPr algn="ctr"/>
            <a:endParaRPr lang="ru-RU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3357554" y="5072074"/>
            <a:ext cx="2643206" cy="1785926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dirty="0" smtClean="0">
                <a:solidFill>
                  <a:srgbClr val="FF0000"/>
                </a:solidFill>
              </a:rPr>
              <a:t>Технологии эстетической  направленности</a:t>
            </a:r>
            <a:endParaRPr lang="ru-RU" sz="2400" dirty="0" smtClean="0"/>
          </a:p>
          <a:p>
            <a:pPr algn="ctr"/>
            <a:endParaRPr lang="ru-RU" dirty="0"/>
          </a:p>
        </p:txBody>
      </p:sp>
      <p:sp>
        <p:nvSpPr>
          <p:cNvPr id="16" name="Выноска со стрелкой вниз 15"/>
          <p:cNvSpPr/>
          <p:nvPr/>
        </p:nvSpPr>
        <p:spPr>
          <a:xfrm>
            <a:off x="6072198" y="2000240"/>
            <a:ext cx="2500330" cy="1714512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lvl="0" algn="ctr"/>
            <a:endParaRPr lang="ru-RU" sz="2400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</a:rPr>
              <a:t>Подвижные и спортивные игры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45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106168-thum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132"/>
            <a:ext cx="2714612" cy="24288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614366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 Здоровье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– это состояние полного физического, душевного и социального благополучия, а не только отсутствие болезней и физических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дефектов » .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r>
              <a:rPr lang="ru-RU" sz="4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</a:t>
            </a: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Из   </a:t>
            </a:r>
            <a:r>
              <a:rPr lang="ru-RU" sz="48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устава </a:t>
            </a:r>
            <a:r>
              <a:rPr lang="ru-RU" sz="4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anose="03010101010201010101" pitchFamily="66" charset="0"/>
              </a:rPr>
              <a:t>  Всемирной                               организации   здравоохранения .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0_5fb7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72" y="1000108"/>
            <a:ext cx="1123950" cy="1123950"/>
          </a:xfrm>
          <a:prstGeom prst="rect">
            <a:avLst/>
          </a:prstGeom>
        </p:spPr>
      </p:pic>
      <p:pic>
        <p:nvPicPr>
          <p:cNvPr id="6" name="Рисунок 5" descr="0_5fb7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2984"/>
            <a:ext cx="1123950" cy="1123950"/>
          </a:xfrm>
          <a:prstGeom prst="rect">
            <a:avLst/>
          </a:prstGeom>
        </p:spPr>
      </p:pic>
      <p:pic>
        <p:nvPicPr>
          <p:cNvPr id="7" name="Рисунок 6" descr="0_5fb7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48" y="3857628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1   ФОТОГРАФИИ\(28) Ксюше 4 года\Открытый УРОК\Открытый  урок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8220"/>
            <a:ext cx="6400350" cy="42509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285720" y="0"/>
            <a:ext cx="8501122" cy="1890504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188640"/>
            <a:ext cx="8072494" cy="1025782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Пальчиковая гимнастика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9" name="Picture 4" descr="Рекомендации к проведению пальчиковой гимнаст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3476625"/>
            <a:ext cx="3476625" cy="33813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0_62147_46ac9d77_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2285992"/>
            <a:ext cx="1724025" cy="1362075"/>
          </a:xfrm>
          <a:prstGeom prst="rect">
            <a:avLst/>
          </a:prstGeom>
        </p:spPr>
      </p:pic>
      <p:pic>
        <p:nvPicPr>
          <p:cNvPr id="8" name="Рисунок 7" descr="85b86cca2386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32" y="4929198"/>
            <a:ext cx="1857388" cy="17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олна 9"/>
          <p:cNvSpPr/>
          <p:nvPr/>
        </p:nvSpPr>
        <p:spPr>
          <a:xfrm>
            <a:off x="0" y="0"/>
            <a:ext cx="9144000" cy="1628756"/>
          </a:xfrm>
          <a:prstGeom prst="wave">
            <a:avLst/>
          </a:prstGeom>
          <a:solidFill>
            <a:srgbClr val="20F658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720080"/>
          </a:xfrm>
        </p:spPr>
        <p:txBody>
          <a:bodyPr/>
          <a:lstStyle/>
          <a:p>
            <a:r>
              <a:rPr lang="ru-RU" sz="4400" dirty="0">
                <a:solidFill>
                  <a:srgbClr val="FFFF00"/>
                </a:solidFill>
              </a:rPr>
              <a:t>с</a:t>
            </a:r>
            <a:r>
              <a:rPr lang="ru-RU" sz="4400" dirty="0" smtClean="0">
                <a:solidFill>
                  <a:srgbClr val="FFFF00"/>
                </a:solidFill>
              </a:rPr>
              <a:t>  нестандартным  оборудованием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H:\ФОТО\DSC_0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8" y="3905300"/>
            <a:ext cx="4228245" cy="280831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:\ФОТО\DSC_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1643050"/>
            <a:ext cx="3429024" cy="22622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ФОТО\DSC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634" y="3905300"/>
            <a:ext cx="4351377" cy="28898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:\ФОТО\DSC_0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357298"/>
            <a:ext cx="3856512" cy="25627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0_62131_ea3ffdb3_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2143116"/>
            <a:ext cx="1143008" cy="207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adioNetPlus.ru развлекательный портал &quot; Страница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100392" cy="4012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89240"/>
            <a:ext cx="83058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smtClean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Гимнастика   для   глаз</a:t>
            </a:r>
            <a:endParaRPr lang="ru-RU" b="1" spc="50" dirty="0">
              <a:ln w="11430"/>
              <a:solidFill>
                <a:schemeClr val="accent5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86e0c91bdf7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4714884"/>
            <a:ext cx="1357322" cy="15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лако 6"/>
          <p:cNvSpPr/>
          <p:nvPr/>
        </p:nvSpPr>
        <p:spPr>
          <a:xfrm>
            <a:off x="0" y="214290"/>
            <a:ext cx="8929718" cy="16287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00811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Дыхательная  гимнастика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4" name="Picture 2" descr="M:\опыт работы\IMG_5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531662" cy="414908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1   ФОТОГРАФИИ\(19)Ксении  3  года\Игралочка зима2014\0 февраль 2014г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988" y="1714487"/>
            <a:ext cx="4925302" cy="29349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08322031_0_3c0c8_7d6394fe_S44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1" y="4071942"/>
            <a:ext cx="3714776" cy="2786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20888"/>
            <a:ext cx="899160" cy="8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75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142844" y="0"/>
            <a:ext cx="8786874" cy="1890504"/>
          </a:xfrm>
          <a:prstGeom prst="horizontalScroll">
            <a:avLst/>
          </a:prstGeom>
          <a:solidFill>
            <a:srgbClr val="99FF66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08012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Корригирующая  гимнастика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 descr="M:\опыт работы\_DSC40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714488"/>
            <a:ext cx="4158435" cy="27722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:\опыт работы\_DSC4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785926"/>
            <a:ext cx="4283968" cy="28559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0_a1f90_cade6104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5214950"/>
            <a:ext cx="1785950" cy="1019177"/>
          </a:xfrm>
          <a:prstGeom prst="rect">
            <a:avLst/>
          </a:prstGeom>
        </p:spPr>
      </p:pic>
      <p:pic>
        <p:nvPicPr>
          <p:cNvPr id="7" name="Рисунок 6" descr="19313348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68" y="4357694"/>
            <a:ext cx="1285884" cy="2143140"/>
          </a:xfrm>
          <a:prstGeom prst="rect">
            <a:avLst/>
          </a:prstGeom>
        </p:spPr>
      </p:pic>
      <p:pic>
        <p:nvPicPr>
          <p:cNvPr id="15365" name="Picture 5" descr="M:\опыт работы\_DSC40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0748"/>
            <a:ext cx="4079703" cy="271980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0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:\ФОТО\DSC_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56" y="1268760"/>
            <a:ext cx="4654243" cy="309125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:\ФОТО\DSC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00" y="1099920"/>
            <a:ext cx="4402916" cy="292432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500034" y="0"/>
            <a:ext cx="8286808" cy="170019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44" name="Picture 8" descr="M:\опыт работы\SDC12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684" y="3942438"/>
            <a:ext cx="3887416" cy="29155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M:\опыт работы\SDC12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024246"/>
            <a:ext cx="2786050" cy="280426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100811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Бодрящая   гимнастика</a:t>
            </a:r>
            <a:endParaRPr lang="ru-RU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343" name="Picture 7" descr="H:\ФОТО\DSC_00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63778"/>
            <a:ext cx="4808158" cy="31934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0_60852_1ba1e486_X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06" y="2428868"/>
            <a:ext cx="1609725" cy="21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1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E:\1   ФОТОГРАФИИ\(28) Ксюше 4 года\Открытый УРОК\Открытый  урок (3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698" y="764704"/>
            <a:ext cx="5543600" cy="368194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3357554" y="0"/>
            <a:ext cx="5572164" cy="1604752"/>
          </a:xfrm>
          <a:prstGeom prst="horizontalScroll">
            <a:avLst/>
          </a:prstGeom>
          <a:solidFill>
            <a:srgbClr val="FFFF00"/>
          </a:solidFill>
          <a:ln w="571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9" name="Picture 5" descr="H:\ФОТО\DSC_0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1613"/>
            <a:ext cx="3096344" cy="37945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116632"/>
            <a:ext cx="4976818" cy="108012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Физкультминутки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388" name="Picture 4" descr="E:\1   ФОТОГРАФИИ\(28) Ксюше 4 года\Открытый УРОК\Открытый  урок (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446" y="3450562"/>
            <a:ext cx="4914935" cy="32643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M:\опыт работы\IMG_55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274" y="3428258"/>
            <a:ext cx="4556076" cy="341705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Администратор\Desktop\Новая папка\248655-238824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81">
            <a:off x="845790" y="1406333"/>
            <a:ext cx="1652647" cy="10353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0_a1f19_403592db_S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306" y="2500306"/>
            <a:ext cx="1428750" cy="2071692"/>
          </a:xfrm>
          <a:prstGeom prst="rect">
            <a:avLst/>
          </a:prstGeom>
        </p:spPr>
      </p:pic>
      <p:pic>
        <p:nvPicPr>
          <p:cNvPr id="10" name="Рисунок 9" descr="0_8e490_bbe57929_orig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14290"/>
            <a:ext cx="3779528" cy="89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Горизонтальный свиток 9"/>
          <p:cNvSpPr/>
          <p:nvPr/>
        </p:nvSpPr>
        <p:spPr>
          <a:xfrm>
            <a:off x="285720" y="0"/>
            <a:ext cx="8643998" cy="1428736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16632"/>
            <a:ext cx="8178702" cy="959167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Подвижные  и  спортивные  игры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M:\опыт работы\DSC_0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872" y="3626000"/>
            <a:ext cx="4826839" cy="320588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M:\опыт работы\_DSC3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9987"/>
            <a:ext cx="4625245" cy="30834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:\опыт работы\_DSC40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7" y="3853594"/>
            <a:ext cx="4506609" cy="300440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M:\опыт работы\_DSC40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72" y="1075799"/>
            <a:ext cx="4341379" cy="289425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0_a1f71_1f588e00_S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43578"/>
            <a:ext cx="1428750" cy="1214422"/>
          </a:xfrm>
          <a:prstGeom prst="rect">
            <a:avLst/>
          </a:prstGeom>
        </p:spPr>
      </p:pic>
      <p:pic>
        <p:nvPicPr>
          <p:cNvPr id="9" name="Рисунок 8" descr="ebywfavu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9124" y="2714620"/>
            <a:ext cx="2326105" cy="12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3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-облако 8"/>
          <p:cNvSpPr/>
          <p:nvPr/>
        </p:nvSpPr>
        <p:spPr>
          <a:xfrm>
            <a:off x="0" y="142852"/>
            <a:ext cx="9144000" cy="1928826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58417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Технологии     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эстетической направленности </a:t>
            </a:r>
          </a:p>
        </p:txBody>
      </p:sp>
      <p:pic>
        <p:nvPicPr>
          <p:cNvPr id="18434" name="Picture 2" descr="E:\1   ФОТОГРАФИИ\(28) Ксюше 4 года\2014 ОСЕНЬ чудная пора\Осень 2014 года (6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65" y="1772816"/>
            <a:ext cx="4729098" cy="31409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esktop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8" y="3553987"/>
            <a:ext cx="4439637" cy="32281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дминистратор\Desktop\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" y="2015677"/>
            <a:ext cx="5172989" cy="15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\Desktop\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10" y="4509120"/>
            <a:ext cx="4638390" cy="227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29896389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4" y="3429000"/>
            <a:ext cx="1071570" cy="857256"/>
          </a:xfrm>
          <a:prstGeom prst="rect">
            <a:avLst/>
          </a:prstGeom>
        </p:spPr>
      </p:pic>
      <p:pic>
        <p:nvPicPr>
          <p:cNvPr id="8" name="Рисунок 7" descr="17248940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42918"/>
            <a:ext cx="1142976" cy="13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214282" y="285728"/>
            <a:ext cx="8643998" cy="2643206"/>
          </a:xfrm>
          <a:prstGeom prst="horizontalScroll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1472" y="332656"/>
            <a:ext cx="8215370" cy="2952328"/>
          </a:xfrm>
          <a:noFill/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effectLst/>
              </a:rPr>
              <a:t>Технологии обучения </a:t>
            </a:r>
            <a:r>
              <a:rPr lang="ru-RU" dirty="0" smtClean="0">
                <a:solidFill>
                  <a:srgbClr val="FF0000"/>
                </a:solidFill>
                <a:effectLst/>
              </a:rPr>
              <a:t>    здоровому образу </a:t>
            </a:r>
            <a:r>
              <a:rPr lang="ru-RU" dirty="0">
                <a:solidFill>
                  <a:srgbClr val="FF0000"/>
                </a:solidFill>
                <a:effectLst/>
              </a:rPr>
              <a:t>жизни.</a:t>
            </a:r>
            <a:br>
              <a:rPr lang="ru-RU" dirty="0">
                <a:solidFill>
                  <a:srgbClr val="FF0000"/>
                </a:solidFill>
                <a:effectLst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 rot="10800000">
            <a:off x="642910" y="3071810"/>
            <a:ext cx="1285884" cy="3571900"/>
          </a:xfrm>
          <a:prstGeom prst="wedgeRoundRectCallout">
            <a:avLst/>
          </a:prstGeom>
          <a:solidFill>
            <a:srgbClr val="FFFF66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r>
              <a:rPr lang="ru-RU" sz="3200" dirty="0" smtClean="0">
                <a:solidFill>
                  <a:srgbClr val="FF0000"/>
                </a:solidFill>
              </a:rPr>
              <a:t>Физкультурные занятия.</a:t>
            </a:r>
          </a:p>
          <a:p>
            <a:pPr algn="ctr"/>
            <a:endParaRPr lang="ru-RU" dirty="0"/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 rot="10800000">
            <a:off x="2357422" y="3071810"/>
            <a:ext cx="1857388" cy="3571900"/>
          </a:xfrm>
          <a:prstGeom prst="wedgeRoundRectCallout">
            <a:avLst/>
          </a:prstGeom>
          <a:solidFill>
            <a:srgbClr val="00FFFF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r>
              <a:rPr lang="ru-RU" sz="3200" dirty="0" smtClean="0">
                <a:solidFill>
                  <a:srgbClr val="FF0000"/>
                </a:solidFill>
              </a:rPr>
              <a:t>Проблемно – игровые ситуации.</a:t>
            </a:r>
          </a:p>
          <a:p>
            <a:pPr algn="ctr"/>
            <a:endParaRPr lang="ru-RU" dirty="0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 rot="10800000">
            <a:off x="4786314" y="3071810"/>
            <a:ext cx="1500198" cy="3500462"/>
          </a:xfrm>
          <a:prstGeom prst="wedgeRoundRectCallout">
            <a:avLst/>
          </a:prstGeom>
          <a:solidFill>
            <a:schemeClr val="accent3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r>
              <a:rPr lang="ru-RU" sz="3200" dirty="0" smtClean="0">
                <a:solidFill>
                  <a:srgbClr val="FF0000"/>
                </a:solidFill>
              </a:rPr>
              <a:t>Занятия из серии «Здоровье».</a:t>
            </a:r>
          </a:p>
          <a:p>
            <a:pPr algn="ctr"/>
            <a:endParaRPr lang="ru-RU" dirty="0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rot="10800000">
            <a:off x="7000892" y="3071810"/>
            <a:ext cx="1200152" cy="3571900"/>
          </a:xfrm>
          <a:prstGeom prst="wedgeRoundRectCallout">
            <a:avLst/>
          </a:prstGeom>
          <a:solidFill>
            <a:srgbClr val="FFFF66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r>
              <a:rPr lang="ru-RU" sz="3200" dirty="0" err="1" smtClean="0">
                <a:solidFill>
                  <a:srgbClr val="FF0000"/>
                </a:solidFill>
              </a:rPr>
              <a:t>Самомассаж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85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_8e490_bbe57929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7884" y="1214422"/>
            <a:ext cx="3000396" cy="114300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25922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600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Моё педагогическое кредо-</a:t>
            </a:r>
            <a:br>
              <a:rPr lang="ru-RU" sz="6000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2348880"/>
            <a:ext cx="8280920" cy="4248472"/>
          </a:xfrm>
          <a:solidFill>
            <a:srgbClr val="99FF66"/>
          </a:solidFill>
          <a:ln w="57150">
            <a:solidFill>
              <a:srgbClr val="0070C0"/>
            </a:solidFill>
          </a:ln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5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Воспитатель </a:t>
            </a:r>
            <a:r>
              <a:rPr lang="ru-RU" sz="5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сам должен  </a:t>
            </a:r>
            <a:r>
              <a:rPr lang="ru-RU" sz="5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быть </a:t>
            </a:r>
            <a:r>
              <a:rPr lang="ru-RU" sz="5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таким</a:t>
            </a:r>
            <a:r>
              <a:rPr lang="ru-RU" sz="5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5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каким  </a:t>
            </a:r>
            <a:r>
              <a:rPr lang="ru-RU" sz="5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он </a:t>
            </a:r>
            <a:r>
              <a:rPr lang="ru-RU" sz="5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хочет  </a:t>
            </a:r>
            <a:r>
              <a:rPr lang="ru-RU" sz="58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сделать </a:t>
            </a:r>
            <a:r>
              <a:rPr lang="ru-RU" sz="58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своих воспитанников</a:t>
            </a:r>
            <a:endParaRPr lang="ru-RU" sz="5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0_8e490_bbe57929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14422"/>
            <a:ext cx="3000396" cy="11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Лента лицом вниз 7"/>
          <p:cNvSpPr/>
          <p:nvPr/>
        </p:nvSpPr>
        <p:spPr>
          <a:xfrm>
            <a:off x="214282" y="0"/>
            <a:ext cx="8929718" cy="1469880"/>
          </a:xfrm>
          <a:prstGeom prst="ribb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785794"/>
            <a:ext cx="4286280" cy="1357322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Физкультурные  занятия</a:t>
            </a:r>
            <a:r>
              <a:rPr lang="ru-RU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E:\1   ФОТОГРАФИИ\(19)Ксении  3  года\Игралочка зима2014\0 февраль 2014г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2" y="1342037"/>
            <a:ext cx="4318577" cy="287905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E:\1   ФОТОГРАФИИ\(19)Ксении  3  года\Игралочка зима2014\0 февраль 2014г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2037"/>
            <a:ext cx="4100645" cy="27337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M:\опыт работы\_DSC4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3641643"/>
            <a:ext cx="4824537" cy="32163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463170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976" y="4500570"/>
            <a:ext cx="1104900" cy="1714500"/>
          </a:xfrm>
          <a:prstGeom prst="rect">
            <a:avLst/>
          </a:prstGeom>
        </p:spPr>
      </p:pic>
      <p:pic>
        <p:nvPicPr>
          <p:cNvPr id="7" name="Рисунок 6" descr="3189434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6710" y="4643446"/>
            <a:ext cx="1143008" cy="156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8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Лента лицом вниз 6"/>
          <p:cNvSpPr/>
          <p:nvPr/>
        </p:nvSpPr>
        <p:spPr>
          <a:xfrm>
            <a:off x="0" y="214290"/>
            <a:ext cx="9144000" cy="898400"/>
          </a:xfrm>
          <a:prstGeom prst="ribb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Администратор\Desktop\Новая папка (2)\P10300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дминистратор\Desktop\b6436da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14421"/>
            <a:ext cx="2983576" cy="22860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116632"/>
            <a:ext cx="6334140" cy="792088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Занятия  из  серии  «</a:t>
            </a:r>
            <a:r>
              <a:rPr lang="ru-RU" sz="2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Здоровье</a:t>
            </a:r>
            <a:r>
              <a:rPr lang="ru-RU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Администратор\Desktop\Новая папка (2)\P1030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214422"/>
            <a:ext cx="3604390" cy="244917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Администратор\Desktop\3f428b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5516"/>
            <a:ext cx="3816424" cy="37424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3157509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1643050"/>
            <a:ext cx="138112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0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Новая папка (2)\P103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75" y="260648"/>
            <a:ext cx="3998952" cy="299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Администратор\Desktop\Новая папка (2)\P103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54" y="260648"/>
            <a:ext cx="3131839" cy="234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лако 8"/>
          <p:cNvSpPr/>
          <p:nvPr/>
        </p:nvSpPr>
        <p:spPr>
          <a:xfrm>
            <a:off x="2214546" y="0"/>
            <a:ext cx="4572032" cy="148588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72008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Самомассаж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1" name="Picture 3" descr="C:\Users\Администратор\Desktop\Новая папка (2)\P103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986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Администратор\Desktop\Новая папка (2)\P103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91" y="3645024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N:\ФОТОГРАФИИ Е Г\DSC_0061118 (6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592938"/>
            <a:ext cx="4183396" cy="2778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9a48fc9528af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5581650"/>
            <a:ext cx="1438275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8786874" cy="6858000"/>
          </a:xfrm>
          <a:prstGeom prst="rect">
            <a:avLst/>
          </a:prstGeom>
        </p:spPr>
      </p:pic>
      <p:sp>
        <p:nvSpPr>
          <p:cNvPr id="10" name="Лента лицом вниз 9"/>
          <p:cNvSpPr/>
          <p:nvPr/>
        </p:nvSpPr>
        <p:spPr>
          <a:xfrm>
            <a:off x="0" y="214290"/>
            <a:ext cx="9144000" cy="2643206"/>
          </a:xfrm>
          <a:prstGeom prst="ribbon">
            <a:avLst/>
          </a:prstGeom>
          <a:solidFill>
            <a:srgbClr val="FFFF00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5984" y="785794"/>
            <a:ext cx="4643470" cy="207170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FF0000"/>
                </a:solidFill>
                <a:effectLst/>
              </a:rPr>
              <a:t>Коррекционные  </a:t>
            </a:r>
            <a:r>
              <a:rPr lang="ru-RU" sz="3600" dirty="0">
                <a:solidFill>
                  <a:srgbClr val="FF0000"/>
                </a:solidFill>
                <a:effectLst/>
              </a:rPr>
              <a:t>здоровье </a:t>
            </a:r>
            <a:r>
              <a:rPr lang="ru-RU" sz="3600" dirty="0" smtClean="0">
                <a:solidFill>
                  <a:srgbClr val="FF0000"/>
                </a:solidFill>
                <a:effectLst/>
              </a:rPr>
              <a:t>сберегающие  технологии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 rot="10800000">
            <a:off x="142844" y="2928934"/>
            <a:ext cx="2643206" cy="3643338"/>
          </a:xfrm>
          <a:prstGeom prst="wedgeRoundRectCallou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/>
            <a:endParaRPr lang="ru-RU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dirty="0" smtClean="0">
                <a:solidFill>
                  <a:srgbClr val="FF0000"/>
                </a:solidFill>
              </a:rPr>
              <a:t> Технология музыкального воздействия (как часть какого – либо занятия, либо как вспомогательное средство в других технологиях для расслабления и снятия напряжения у детей).</a:t>
            </a:r>
          </a:p>
          <a:p>
            <a:pPr algn="ctr"/>
            <a:endParaRPr lang="ru-RU" dirty="0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 rot="10800000">
            <a:off x="6357950" y="3000372"/>
            <a:ext cx="2500330" cy="3643338"/>
          </a:xfrm>
          <a:prstGeom prst="wedgeRoundRectCallou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lvl="0" algn="ctr">
              <a:spcBef>
                <a:spcPct val="20000"/>
              </a:spcBef>
              <a:buClr>
                <a:srgbClr val="A7EA52"/>
              </a:buClr>
              <a:buSzPct val="95000"/>
            </a:pPr>
            <a:endParaRPr lang="ru-RU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  <a:buClr>
                <a:srgbClr val="A7EA52"/>
              </a:buClr>
              <a:buSzPct val="95000"/>
            </a:pPr>
            <a:r>
              <a:rPr lang="ru-RU" sz="2000" dirty="0" smtClean="0">
                <a:solidFill>
                  <a:srgbClr val="FF0000"/>
                </a:solidFill>
              </a:rPr>
              <a:t>   </a:t>
            </a:r>
            <a:r>
              <a:rPr lang="ru-RU" sz="2000" dirty="0" err="1" smtClean="0">
                <a:solidFill>
                  <a:srgbClr val="FF0000"/>
                </a:solidFill>
              </a:rPr>
              <a:t>Сказкотерапия</a:t>
            </a:r>
            <a:r>
              <a:rPr lang="ru-RU" sz="2000" dirty="0" smtClean="0">
                <a:solidFill>
                  <a:srgbClr val="FF0000"/>
                </a:solidFill>
              </a:rPr>
              <a:t> (как приём обучения сопереживанию, смене эмоций, получение удовольствия от участия в совместном рассказывании сказки ).</a:t>
            </a:r>
          </a:p>
          <a:p>
            <a:pPr algn="ctr"/>
            <a:endParaRPr lang="ru-RU" dirty="0"/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 rot="10800000">
            <a:off x="3214678" y="3357562"/>
            <a:ext cx="2786082" cy="3214710"/>
          </a:xfrm>
          <a:prstGeom prst="wedgeRoundRectCallout">
            <a:avLst/>
          </a:prstGeom>
          <a:solidFill>
            <a:srgbClr val="FFFF66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В этом очень помогают аудио записи звуков природы: шум леса, прибоя, голоса птиц.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Новая папка (2)\P1030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8" y="756083"/>
            <a:ext cx="4465374" cy="334903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285720" y="0"/>
            <a:ext cx="8572560" cy="1890504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5" descr="H:\ФОТО\DSC_0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903068"/>
            <a:ext cx="4273395" cy="28383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ФОТО\DSC_00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2" y="3737556"/>
            <a:ext cx="4342295" cy="288406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:\ФОТО\DSC_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785926"/>
            <a:ext cx="3857652" cy="21431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357166"/>
            <a:ext cx="8856984" cy="1214446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Профилактика простудных заболеваний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462" y="3857628"/>
            <a:ext cx="714375" cy="714375"/>
          </a:xfrm>
          <a:prstGeom prst="rect">
            <a:avLst/>
          </a:prstGeom>
        </p:spPr>
      </p:pic>
      <p:pic>
        <p:nvPicPr>
          <p:cNvPr id="9" name="Рисунок 8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2000240"/>
            <a:ext cx="714375" cy="714375"/>
          </a:xfrm>
          <a:prstGeom prst="rect">
            <a:avLst/>
          </a:prstGeom>
        </p:spPr>
      </p:pic>
      <p:pic>
        <p:nvPicPr>
          <p:cNvPr id="10" name="Рисунок 9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3714752"/>
            <a:ext cx="714375" cy="714375"/>
          </a:xfrm>
          <a:prstGeom prst="rect">
            <a:avLst/>
          </a:prstGeom>
        </p:spPr>
      </p:pic>
      <p:pic>
        <p:nvPicPr>
          <p:cNvPr id="11" name="Рисунок 10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4857760"/>
            <a:ext cx="714375" cy="714375"/>
          </a:xfrm>
          <a:prstGeom prst="rect">
            <a:avLst/>
          </a:prstGeom>
        </p:spPr>
      </p:pic>
      <p:pic>
        <p:nvPicPr>
          <p:cNvPr id="12" name="Рисунок 11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5857892"/>
            <a:ext cx="714375" cy="714375"/>
          </a:xfrm>
          <a:prstGeom prst="rect">
            <a:avLst/>
          </a:prstGeom>
        </p:spPr>
      </p:pic>
      <p:pic>
        <p:nvPicPr>
          <p:cNvPr id="13" name="Рисунок 12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48" y="1571612"/>
            <a:ext cx="714375" cy="714375"/>
          </a:xfrm>
          <a:prstGeom prst="rect">
            <a:avLst/>
          </a:prstGeom>
        </p:spPr>
      </p:pic>
      <p:pic>
        <p:nvPicPr>
          <p:cNvPr id="14" name="Рисунок 13" descr="9bc10ffafc43f4798bb61526184512f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198" y="6143625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M:\опыт работы\DSC_0061118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2571744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M:\опыт работы\SDC122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785926"/>
            <a:ext cx="2786082" cy="23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M:\опыт работы\наша гордост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/>
          <a:stretch>
            <a:fillRect/>
          </a:stretch>
        </p:blipFill>
        <p:spPr bwMode="auto">
          <a:xfrm>
            <a:off x="3714744" y="285728"/>
            <a:ext cx="2071702" cy="208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0a2dd2b60821ba74117145a84a0ab05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4071942"/>
            <a:ext cx="3071834" cy="2786058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285720" y="142852"/>
            <a:ext cx="3200416" cy="171451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714356"/>
            <a:ext cx="2143140" cy="928694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Огород на окне</a:t>
            </a:r>
            <a:endParaRPr lang="ru-RU" sz="4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8" y="285728"/>
            <a:ext cx="3143272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:\ФОТО\DSC_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47" y="1812591"/>
            <a:ext cx="3775590" cy="25076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H:\ФОТО\DSC_00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95847"/>
            <a:ext cx="4303567" cy="285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214282" y="0"/>
            <a:ext cx="8715436" cy="200024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60648"/>
            <a:ext cx="7772400" cy="15519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Оздоровительная работа  в  группе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8674" name="Picture 2" descr="H:\ФОТО\DSC_0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85251"/>
            <a:ext cx="3559566" cy="236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5" descr="H:\ФОТО\DSC_00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24" y="4654187"/>
            <a:ext cx="3248325" cy="21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:\ФОТО\DSC_00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80">
            <a:off x="2858172" y="4638981"/>
            <a:ext cx="3294112" cy="21878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2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4810" y="4000504"/>
            <a:ext cx="1365337" cy="972012"/>
          </a:xfrm>
          <a:prstGeom prst="rect">
            <a:avLst/>
          </a:prstGeom>
        </p:spPr>
      </p:pic>
      <p:pic>
        <p:nvPicPr>
          <p:cNvPr id="12" name="Рисунок 11" descr="0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2071681" y="-214320"/>
            <a:ext cx="5000637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0_959bc_8646746a_ori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2999" y="-1143000"/>
            <a:ext cx="6858001" cy="9144003"/>
          </a:xfrm>
          <a:prstGeom prst="rect">
            <a:avLst/>
          </a:prstGeom>
        </p:spPr>
      </p:pic>
      <p:sp>
        <p:nvSpPr>
          <p:cNvPr id="4" name="Лента лицом вниз 3"/>
          <p:cNvSpPr/>
          <p:nvPr/>
        </p:nvSpPr>
        <p:spPr>
          <a:xfrm>
            <a:off x="214282" y="214290"/>
            <a:ext cx="8715436" cy="1612780"/>
          </a:xfrm>
          <a:prstGeom prst="ribbon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H:\ФОТО\DSC_0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271792" cy="48297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332656"/>
            <a:ext cx="4429156" cy="1381832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FF0000"/>
                </a:solidFill>
              </a:rPr>
              <a:t>Оздоровительные кружки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9a48fc9528a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857760"/>
            <a:ext cx="1643074" cy="1785926"/>
          </a:xfrm>
          <a:prstGeom prst="rect">
            <a:avLst/>
          </a:prstGeom>
        </p:spPr>
      </p:pic>
      <p:pic>
        <p:nvPicPr>
          <p:cNvPr id="9" name="Рисунок 8" descr="2016654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30" y="4214818"/>
            <a:ext cx="1643074" cy="22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 descr="0_81a2c_fdbe32a5_X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29264"/>
            <a:ext cx="3929058" cy="1428736"/>
          </a:xfrm>
          <a:prstGeom prst="rect">
            <a:avLst/>
          </a:prstGeom>
        </p:spPr>
      </p:pic>
      <p:pic>
        <p:nvPicPr>
          <p:cNvPr id="17" name="Рисунок 16" descr="0_6d439_87f153bd_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793" y="0"/>
            <a:ext cx="4491851" cy="27860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532952" cy="8640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4578" name="Picture 2" descr="H:\ФОТО\DSC_00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051" y="3361178"/>
            <a:ext cx="5220072" cy="34670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H:\ФОТО\DSC_00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211960" cy="279749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:\ФОТО\DSC_0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6969">
            <a:off x="1997460" y="2308005"/>
            <a:ext cx="4644008" cy="308445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лнце 5"/>
          <p:cNvSpPr/>
          <p:nvPr/>
        </p:nvSpPr>
        <p:spPr>
          <a:xfrm>
            <a:off x="4929190" y="0"/>
            <a:ext cx="4000528" cy="3714752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ЧАС</a:t>
            </a:r>
          </a:p>
          <a:p>
            <a:pPr algn="ctr"/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198" y="1714488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ЗДОРОВЬЯ</a:t>
            </a:r>
            <a:endParaRPr lang="ru-RU" sz="2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19313348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4357694"/>
            <a:ext cx="1543054" cy="1690691"/>
          </a:xfrm>
          <a:prstGeom prst="rect">
            <a:avLst/>
          </a:prstGeom>
        </p:spPr>
      </p:pic>
      <p:pic>
        <p:nvPicPr>
          <p:cNvPr id="13" name="Рисунок 12" descr="0_62314_faf9c27f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100" y="214290"/>
            <a:ext cx="800100" cy="809625"/>
          </a:xfrm>
          <a:prstGeom prst="rect">
            <a:avLst/>
          </a:prstGeom>
        </p:spPr>
      </p:pic>
      <p:pic>
        <p:nvPicPr>
          <p:cNvPr id="14" name="Рисунок 13" descr="0_62314_faf9c27f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042" y="3429000"/>
            <a:ext cx="800100" cy="809625"/>
          </a:xfrm>
          <a:prstGeom prst="rect">
            <a:avLst/>
          </a:prstGeom>
        </p:spPr>
      </p:pic>
      <p:pic>
        <p:nvPicPr>
          <p:cNvPr id="16" name="Рисунок 15" descr="animashki-sport-131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36" y="5500702"/>
            <a:ext cx="762000" cy="1038228"/>
          </a:xfrm>
          <a:prstGeom prst="rect">
            <a:avLst/>
          </a:prstGeom>
        </p:spPr>
      </p:pic>
      <p:pic>
        <p:nvPicPr>
          <p:cNvPr id="18" name="Рисунок 17" descr="0_62314_faf9c27f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3900" y="642918"/>
            <a:ext cx="800100" cy="809625"/>
          </a:xfrm>
          <a:prstGeom prst="rect">
            <a:avLst/>
          </a:prstGeom>
        </p:spPr>
      </p:pic>
      <p:pic>
        <p:nvPicPr>
          <p:cNvPr id="19" name="Рисунок 18" descr="orig_06bd83b765feb0ba606b17ef2dd45e75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5758" y="5700721"/>
            <a:ext cx="1238242" cy="115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9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>
          <a:xfrm>
            <a:off x="1928794" y="0"/>
            <a:ext cx="5286412" cy="928670"/>
          </a:xfrm>
          <a:prstGeom prst="wedgeRoundRectCallout">
            <a:avLst/>
          </a:prstGeom>
          <a:solidFill>
            <a:srgbClr val="FFFF00"/>
          </a:solidFill>
          <a:ln w="57150">
            <a:solidFill>
              <a:srgbClr val="20F6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305800" cy="857232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Игралочка »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5602" name="Picture 2" descr="M:\опыт работы\_DSC4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0982"/>
            <a:ext cx="4283968" cy="285597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M:\опыт работы\_DSC4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88353"/>
            <a:ext cx="4427984" cy="29519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M:\опыт работы\_DSC4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4" y="3866165"/>
            <a:ext cx="4283968" cy="28559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M:\опыт работы\_DSC4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33" y="1038115"/>
            <a:ext cx="4183251" cy="27888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ebywfavu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00364" y="2786058"/>
            <a:ext cx="2897609" cy="1643050"/>
          </a:xfrm>
          <a:prstGeom prst="rect">
            <a:avLst/>
          </a:prstGeom>
        </p:spPr>
      </p:pic>
      <p:pic>
        <p:nvPicPr>
          <p:cNvPr id="9" name="Рисунок 8" descr="kutyu6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84" y="5572140"/>
            <a:ext cx="2357454" cy="128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Горизонтальный свиток 8"/>
          <p:cNvSpPr/>
          <p:nvPr/>
        </p:nvSpPr>
        <p:spPr>
          <a:xfrm>
            <a:off x="214282" y="0"/>
            <a:ext cx="8643998" cy="1961942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Моя любимая «Десяточка»</a:t>
            </a:r>
            <a:endParaRPr lang="ru-RU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6" name="Picture 6" descr="E:\1   ФОТОГРАФИИ\(19)Ксении  3  года\Игралочка зима2014\8 марта 2014 (2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56682"/>
            <a:ext cx="5508104" cy="367206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ФОТО\DSC_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1" y="3727680"/>
            <a:ext cx="4359212" cy="289529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дминистратор\Desktop\1414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6124"/>
            <a:ext cx="3600400" cy="31697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77941">
            <a:off x="214282" y="1571612"/>
            <a:ext cx="2000250" cy="1143000"/>
          </a:xfrm>
          <a:prstGeom prst="rect">
            <a:avLst/>
          </a:prstGeom>
        </p:spPr>
      </p:pic>
      <p:pic>
        <p:nvPicPr>
          <p:cNvPr id="10" name="Рисунок 9" descr="a395fb3092a8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68" y="1428736"/>
            <a:ext cx="1785950" cy="1643068"/>
          </a:xfrm>
          <a:prstGeom prst="rect">
            <a:avLst/>
          </a:prstGeom>
        </p:spPr>
      </p:pic>
      <p:pic>
        <p:nvPicPr>
          <p:cNvPr id="11" name="Рисунок 10" descr="zvezdia-395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1934" y="5857892"/>
            <a:ext cx="1428760" cy="7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179512" y="0"/>
            <a:ext cx="8496944" cy="1700808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704088"/>
            <a:ext cx="7575376" cy="5646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Структура «</a:t>
            </a:r>
            <a:r>
              <a:rPr lang="ru-RU" b="1" dirty="0" err="1" smtClean="0">
                <a:solidFill>
                  <a:srgbClr val="FF0000"/>
                </a:solidFill>
              </a:rPr>
              <a:t>Игралочки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700808"/>
            <a:ext cx="1418456" cy="4968552"/>
          </a:xfrm>
          <a:prstGeom prst="rec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Организационный момент. Дыхательная гимнастика.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67744" y="1700808"/>
            <a:ext cx="1418456" cy="4968552"/>
          </a:xfrm>
          <a:prstGeom prst="rec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Вводная </a:t>
            </a:r>
            <a:r>
              <a:rPr lang="ru-RU" sz="2400" b="1" dirty="0">
                <a:solidFill>
                  <a:srgbClr val="FF0000"/>
                </a:solidFill>
              </a:rPr>
              <a:t>часть. Ходьба, бег с заданиями, корригирующая, пальчиковая гимнастика.</a:t>
            </a:r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067944" y="1700808"/>
            <a:ext cx="2376264" cy="4968552"/>
          </a:xfrm>
          <a:prstGeom prst="rec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Основная </a:t>
            </a:r>
            <a:r>
              <a:rPr lang="ru-RU" sz="2400" b="1" dirty="0">
                <a:solidFill>
                  <a:srgbClr val="FF0000"/>
                </a:solidFill>
              </a:rPr>
              <a:t>часть. Ритмическая гимнастика. Игровые упражнения на совершенствование физических качеств. Игры – эстафеты, подвижные игры</a:t>
            </a:r>
          </a:p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73141" y="1700808"/>
            <a:ext cx="1418456" cy="4968552"/>
          </a:xfrm>
          <a:prstGeom prst="rect">
            <a:avLst/>
          </a:prstGeom>
          <a:solidFill>
            <a:srgbClr val="00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Заключительная </a:t>
            </a:r>
            <a:r>
              <a:rPr lang="ru-RU" sz="2400" b="1" dirty="0">
                <a:solidFill>
                  <a:srgbClr val="FF0000"/>
                </a:solidFill>
              </a:rPr>
              <a:t>часть. Игра малой подвижности, релаксация.</a:t>
            </a:r>
          </a:p>
          <a:p>
            <a:pPr algn="ctr"/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1043608" y="1484784"/>
            <a:ext cx="484632" cy="56121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2734656" y="1484784"/>
            <a:ext cx="484632" cy="56121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4912616" y="1473625"/>
            <a:ext cx="484632" cy="56121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340053" y="1420202"/>
            <a:ext cx="484632" cy="561212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60648"/>
            <a:ext cx="8035826" cy="864096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Чтобы  стало  ещё  интереснее…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:\ФОТО\DSC_0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35" y="1144503"/>
            <a:ext cx="4788024" cy="31801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H:\ФОТО\DSC_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30674"/>
            <a:ext cx="3851920" cy="25583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:\ФОТО\DSC_00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44503"/>
            <a:ext cx="2325296" cy="35010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H:\ФОТО\DSC_00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49096"/>
            <a:ext cx="5516899" cy="36642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0" y="214290"/>
            <a:ext cx="8929718" cy="150019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Чтобы  стало  ещё  интереснее…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145838" y="4180880"/>
            <a:ext cx="228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5000" b="1" spc="50" dirty="0" smtClean="0">
                <a:ln w="11430"/>
                <a:gradFill>
                  <a:gsLst>
                    <a:gs pos="25000">
                      <a:srgbClr val="5ECCF3">
                        <a:satMod val="155000"/>
                      </a:srgbClr>
                    </a:gs>
                    <a:gs pos="100000">
                      <a:srgbClr val="5ECCF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ea typeface="+mj-ea"/>
                <a:cs typeface="+mj-cs"/>
              </a:rPr>
              <a:t> 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Рисунок 8" descr="animashki-zima-177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4071942"/>
            <a:ext cx="1785950" cy="2571768"/>
          </a:xfrm>
          <a:prstGeom prst="rect">
            <a:avLst/>
          </a:prstGeom>
        </p:spPr>
      </p:pic>
      <p:pic>
        <p:nvPicPr>
          <p:cNvPr id="10" name="Рисунок 9" descr="1508999-add31c5b13860f36fba26fced5fea044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775" y="3524250"/>
            <a:ext cx="2562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2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H:\ФОТО\DSC_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283968" cy="28453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H:\ФОТО\DSC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95" y="1729755"/>
            <a:ext cx="4572000" cy="303662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>
            <a:off x="214282" y="0"/>
            <a:ext cx="8786874" cy="2143116"/>
          </a:xfrm>
          <a:prstGeom prst="horizontalScroll">
            <a:avLst/>
          </a:prstGeom>
          <a:solidFill>
            <a:srgbClr val="FFFF00"/>
          </a:solidFill>
          <a:ln w="571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Валеологическое </a:t>
            </a:r>
            <a:r>
              <a:rPr lang="ru-RU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просвещение </a:t>
            </a:r>
            <a:r>
              <a:rPr lang="ru-RU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родителей</a:t>
            </a:r>
          </a:p>
        </p:txBody>
      </p:sp>
      <p:pic>
        <p:nvPicPr>
          <p:cNvPr id="27652" name="Picture 4" descr="H:\ФОТО\DSC_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495" y="4005333"/>
            <a:ext cx="4463988" cy="29648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ЭКО в Красноярске-КАЖДОЙ МАМЕ ПО МАЛЫШУ-3 ЭКО, ИКСИ, беременность, суррогатное материнство, донорство спермы и яйцеклеток ПРОБИ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600189"/>
            <a:ext cx="2978742" cy="22383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kids20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95746"/>
            <a:ext cx="1703453" cy="27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6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Горизонтальный свиток 15"/>
          <p:cNvSpPr/>
          <p:nvPr/>
        </p:nvSpPr>
        <p:spPr>
          <a:xfrm>
            <a:off x="642910" y="214290"/>
            <a:ext cx="8001056" cy="1961966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152128"/>
          </a:xfrm>
        </p:spPr>
        <p:txBody>
          <a:bodyPr>
            <a:norm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anose="03010101010201010101" pitchFamily="66" charset="0"/>
              </a:rPr>
              <a:t>« Бабушкины   рецепты »</a:t>
            </a:r>
            <a:endParaRPr lang="ru-RU" sz="6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0722" name="Picture 2" descr="H:\ФОТО\DSC_00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92" y="1763816"/>
            <a:ext cx="6588224" cy="437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Скачивание изображения: цветы, яблоки, фрукты 462406 / Разрешение: original / Раздел: Разное / HallPi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868" y="5608736"/>
            <a:ext cx="1812275" cy="12074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диета при острой язве желудка или загиб желчного пузыря диет…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143" y="5649838"/>
            <a:ext cx="1738394" cy="11598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0" name="Picture 10" descr="http://im2-tub-ru.yandex.net/i?id=25dfd014888681bd8e6f960b68225196-08-144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412" y="4515712"/>
            <a:ext cx="1512168" cy="11341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2" name="Picture 12" descr="http://im0-tub-ru.yandex.net/i?id=a32c7b8c989f731f5342213d1262a98f-99-144&amp;n=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72" y="4339296"/>
            <a:ext cx="1819275" cy="11864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4" name="Picture 14" descr="http://im3-tub-ru.yandex.net/i?id=f6b5f6ab783e1b5ae00c8a4baff9cd94-118-144&amp;n=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404" y="5560272"/>
            <a:ext cx="1616968" cy="12127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http://im1-tub-ru.yandex.net/i?id=728b6b00dc6695c0273c72a51d556c1f-50-144&amp;n=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4" y="5525780"/>
            <a:ext cx="1683316" cy="126248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http://im0-tub-ru.yandex.net/i?id=7b71abdbd6af3d989772d49abb4e3c22-27-144&amp;n=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556792"/>
            <a:ext cx="1611228" cy="12084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0" name="Picture 20" descr="http://im2-tub-ru.yandex.net/i?id=ed23972937a81fbbaf1ee153a175917a-55-144&amp;n=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56" y="2765213"/>
            <a:ext cx="1581979" cy="11864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2" name="Picture 22" descr="http://im1-tub-ru.yandex.net/i?id=5aa9dcc2d13315f4a32bec2937541560-49-144&amp;n=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1575470" cy="11816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4" name="Picture 24" descr="http://im2-tub-ru.yandex.net/i?id=c0c15eb2b357f2f5723d4b99af9c4d41-64-144&amp;n=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0392"/>
            <a:ext cx="1428750" cy="14287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6" name="Picture 26" descr="http://im1-tub-ru.yandex.net/i?id=1e16804ff941357e67a71f9bb0808bff-121-144&amp;n=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923" y="2943076"/>
            <a:ext cx="1602818" cy="12587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8" name="Picture 28" descr="http://im0-tub-ru.yandex.net/i?id=5c0c7eca8c13e7d49bf71a73164cadfc-140-144&amp;n=2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72" y="5551584"/>
            <a:ext cx="1685474" cy="119255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95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C:\Users\Администратор\Desktop\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706" y="4067783"/>
            <a:ext cx="3990563" cy="278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Администратор\Desktop\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98" y="3565692"/>
            <a:ext cx="4452540" cy="327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Администратор\Desktop\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71" y="1196752"/>
            <a:ext cx="4249435" cy="33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Администратор\Desktop\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1" y="1206025"/>
            <a:ext cx="3882454" cy="28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лако 6"/>
          <p:cNvSpPr/>
          <p:nvPr/>
        </p:nvSpPr>
        <p:spPr>
          <a:xfrm>
            <a:off x="0" y="0"/>
            <a:ext cx="9144000" cy="177163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7786742" cy="2304256"/>
          </a:xfrm>
        </p:spPr>
        <p:txBody>
          <a:bodyPr>
            <a:norm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700" b="1" dirty="0" smtClean="0">
                <a:ln/>
                <a:solidFill>
                  <a:srgbClr val="FF0000"/>
                </a:solidFill>
              </a:rPr>
              <a:t>День здоровья на природе. </a:t>
            </a:r>
            <a:r>
              <a:rPr lang="ru-RU" sz="2700" b="1" dirty="0">
                <a:ln/>
                <a:solidFill>
                  <a:srgbClr val="FF0000"/>
                </a:solidFill>
              </a:rPr>
              <a:t>М</a:t>
            </a:r>
            <a:r>
              <a:rPr lang="ru-RU" sz="2700" b="1" smtClean="0">
                <a:ln/>
                <a:solidFill>
                  <a:srgbClr val="FF0000"/>
                </a:solidFill>
              </a:rPr>
              <a:t>ай </a:t>
            </a:r>
            <a:r>
              <a:rPr lang="ru-RU" sz="2700" b="1" dirty="0" smtClean="0">
                <a:ln/>
                <a:solidFill>
                  <a:srgbClr val="FF0000"/>
                </a:solidFill>
              </a:rPr>
              <a:t>2013 года</a:t>
            </a:r>
            <a:r>
              <a:rPr lang="ru-RU" sz="5400" b="1" dirty="0" smtClean="0">
                <a:ln/>
                <a:solidFill>
                  <a:srgbClr val="FFFF00"/>
                </a:solidFill>
              </a:rPr>
              <a:t/>
            </a:r>
            <a:br>
              <a:rPr lang="ru-RU" sz="5400" b="1" dirty="0" smtClean="0">
                <a:ln/>
                <a:solidFill>
                  <a:srgbClr val="FFFF00"/>
                </a:solidFill>
              </a:rPr>
            </a:br>
            <a:r>
              <a:rPr lang="ru-RU" sz="5400" b="1" dirty="0">
                <a:ln/>
                <a:solidFill>
                  <a:srgbClr val="FFFF00"/>
                </a:solidFill>
              </a:rPr>
              <a:t/>
            </a:r>
            <a:br>
              <a:rPr lang="ru-RU" sz="5400" b="1" dirty="0">
                <a:ln/>
                <a:solidFill>
                  <a:srgbClr val="FFFF00"/>
                </a:solidFill>
              </a:rPr>
            </a:br>
            <a:endParaRPr lang="ru-RU" sz="5400" b="1" dirty="0">
              <a:ln/>
              <a:solidFill>
                <a:srgbClr val="FFFF00"/>
              </a:solidFill>
            </a:endParaRPr>
          </a:p>
        </p:txBody>
      </p:sp>
      <p:pic>
        <p:nvPicPr>
          <p:cNvPr id="8" name="Рисунок 7" descr="1508999-add31c5b13860f36fba26fced5fea044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0430" y="2000240"/>
            <a:ext cx="2562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дминистратор\Desktop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3374504" cy="2453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0" y="0"/>
            <a:ext cx="9144000" cy="1819066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35322" cy="148478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Оздоровительный праздник на улице к  Дню  защиты  детей ( </a:t>
            </a:r>
            <a:r>
              <a:rPr lang="ru-RU" sz="36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май  2014  года)</a:t>
            </a:r>
            <a:endParaRPr lang="ru-RU" sz="36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C:\Users\Администратор\Desktop\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026893" cy="25240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дминистратор\Desktop\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32068"/>
            <a:ext cx="5544616" cy="4031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12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20" y="3857628"/>
            <a:ext cx="1571636" cy="2786082"/>
          </a:xfrm>
          <a:prstGeom prst="rect">
            <a:avLst/>
          </a:prstGeom>
        </p:spPr>
      </p:pic>
      <p:pic>
        <p:nvPicPr>
          <p:cNvPr id="8" name="Рисунок 7" descr="12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68" y="3643314"/>
            <a:ext cx="1571636" cy="2786082"/>
          </a:xfrm>
          <a:prstGeom prst="rect">
            <a:avLst/>
          </a:prstGeom>
        </p:spPr>
      </p:pic>
      <p:pic>
        <p:nvPicPr>
          <p:cNvPr id="9" name="Рисунок 8" descr="12 (2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857232"/>
            <a:ext cx="1571636" cy="278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0" y="0"/>
            <a:ext cx="9144000" cy="1643050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404664"/>
            <a:ext cx="8679338" cy="666882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День здоровья. 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ентябрь 2014 года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3796" name="Picture 4" descr="E:\1   ФОТОГРАФИИ\(26)   День        здоровья  !          20 сент. 2014 г\День здоровья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3032323" cy="2014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E:\1   ФОТОГРАФИИ\(26)   День        здоровья  !          20 сент. 2014 г\День здоровья (1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5080">
            <a:off x="1641126" y="2034118"/>
            <a:ext cx="3775867" cy="250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E:\1   ФОТОГРАФИИ\(26)   День        здоровья  !          20 сент. 2014 г\День здоровья (5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94" y="4450046"/>
            <a:ext cx="3596251" cy="238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E:\1   ФОТОГРАФИИ\(26)   День        здоровья  !          20 сент. 2014 г\День здоровья (3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972" y="1472457"/>
            <a:ext cx="3314290" cy="220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E:\1   ФОТОГРАФИИ\(26)   День        здоровья  !          20 сент. 2014 г\День здоровья (7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66099"/>
            <a:ext cx="4710075" cy="312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9d39dfe03a8d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3286124"/>
            <a:ext cx="1571636" cy="10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9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Горизонтальный свиток 7"/>
          <p:cNvSpPr/>
          <p:nvPr/>
        </p:nvSpPr>
        <p:spPr>
          <a:xfrm>
            <a:off x="285720" y="0"/>
            <a:ext cx="8358246" cy="2104818"/>
          </a:xfrm>
          <a:prstGeom prst="horizontalScroll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305800" cy="122344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День   здоровья  в  Ледовом дворце  (январь  2015  года)</a:t>
            </a:r>
            <a:endParaRPr lang="ru-RU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4818" name="Picture 2" descr="M:\опыт работы\DSC_0061118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13" y="1628110"/>
            <a:ext cx="4158084" cy="276150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M:\опыт работы\DSC_0061118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0" y="3985023"/>
            <a:ext cx="4294204" cy="28519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M:\опыт работы\DSC_0061118 (1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36049"/>
            <a:ext cx="4175595" cy="27731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M:\опыт работы\DSC_0061118 (1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" y="1932862"/>
            <a:ext cx="3240336" cy="215200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M:\опыт работы\DSC_0061118 (1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17" y="1932862"/>
            <a:ext cx="3936921" cy="26146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408243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20" y="3429000"/>
            <a:ext cx="2084093" cy="1214446"/>
          </a:xfrm>
          <a:prstGeom prst="rect">
            <a:avLst/>
          </a:prstGeom>
        </p:spPr>
      </p:pic>
      <p:pic>
        <p:nvPicPr>
          <p:cNvPr id="11" name="Рисунок 10" descr="0_62303_b95cd569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6126" y="2428868"/>
            <a:ext cx="1947874" cy="2643206"/>
          </a:xfrm>
          <a:prstGeom prst="rect">
            <a:avLst/>
          </a:prstGeom>
        </p:spPr>
      </p:pic>
      <p:pic>
        <p:nvPicPr>
          <p:cNvPr id="12" name="Рисунок 11" descr="0_62303_b95cd569_S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6182" y="5429264"/>
            <a:ext cx="1947874" cy="14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2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Выноска со стрелкой вниз 18"/>
          <p:cNvSpPr/>
          <p:nvPr/>
        </p:nvSpPr>
        <p:spPr>
          <a:xfrm>
            <a:off x="357158" y="285728"/>
            <a:ext cx="8429684" cy="2357454"/>
          </a:xfrm>
          <a:prstGeom prst="downArrowCallou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1585913" y="1928802"/>
            <a:ext cx="5650383" cy="1643074"/>
          </a:xfrm>
          <a:prstGeom prst="downArrowCallou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Всего </a:t>
            </a:r>
            <a:r>
              <a:rPr lang="ru-RU" sz="2800" b="1" dirty="0" smtClean="0">
                <a:solidFill>
                  <a:srgbClr val="002060"/>
                </a:solidFill>
              </a:rPr>
              <a:t>пропусков/по болезни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</a:rPr>
              <a:t>За период</a:t>
            </a:r>
          </a:p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305800" cy="15864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Динамика посещаемости и заболеваемости</a:t>
            </a:r>
            <a:endParaRPr lang="ru-RU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4" name="Picture 2" descr="C:\Users\Администратор\Desktop\Новая папка\24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1585913" cy="24479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дминистратор\Desktop\Новая папка\0fa2e6e74e4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8016" y="2071678"/>
            <a:ext cx="1917467" cy="234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магнитный диск 8"/>
          <p:cNvSpPr/>
          <p:nvPr/>
        </p:nvSpPr>
        <p:spPr>
          <a:xfrm>
            <a:off x="1428728" y="3143248"/>
            <a:ext cx="2071702" cy="3357586"/>
          </a:xfrm>
          <a:prstGeom prst="flowChartMagneticDisk">
            <a:avLst/>
          </a:prstGeom>
          <a:solidFill>
            <a:srgbClr val="00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Сентябрь-декабрь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2013 г.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3500430" y="3894251"/>
            <a:ext cx="2071702" cy="2612912"/>
          </a:xfrm>
          <a:prstGeom prst="flowChartMagneticDisk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Январь-май 2014 г.</a:t>
            </a:r>
          </a:p>
          <a:p>
            <a:pPr algn="ctr"/>
            <a:endParaRPr lang="ru-RU" dirty="0"/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5572132" y="4429132"/>
            <a:ext cx="2071702" cy="2041408"/>
          </a:xfrm>
          <a:prstGeom prst="flowChartMagneticDisk">
            <a:avLst/>
          </a:prstGeom>
          <a:solidFill>
            <a:srgbClr val="20F658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Сентябрь-декабрь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2014 г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58731" y="3928907"/>
            <a:ext cx="18265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549/136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55596" y="4322680"/>
            <a:ext cx="1714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513/91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92453" y="3429000"/>
            <a:ext cx="19442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628/287</a:t>
            </a:r>
            <a:endParaRPr lang="ru-RU" sz="36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9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лако 2"/>
          <p:cNvSpPr/>
          <p:nvPr/>
        </p:nvSpPr>
        <p:spPr>
          <a:xfrm>
            <a:off x="1187624" y="332656"/>
            <a:ext cx="5622142" cy="1440160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123728" y="590019"/>
            <a:ext cx="3960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Выводы: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0592" y="875089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Облако 4"/>
          <p:cNvSpPr/>
          <p:nvPr/>
        </p:nvSpPr>
        <p:spPr>
          <a:xfrm>
            <a:off x="4272366" y="1772816"/>
            <a:ext cx="4337600" cy="223224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У детей формируется интерес своему личному здоровью, ответственность за себя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-1" y="1772816"/>
            <a:ext cx="3998695" cy="3096344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 smtClean="0">
              <a:solidFill>
                <a:srgbClr val="002060"/>
              </a:solidFill>
            </a:endParaRPr>
          </a:p>
          <a:p>
            <a:pPr lvl="0" algn="ctr"/>
            <a:endParaRPr lang="ru-RU" dirty="0">
              <a:solidFill>
                <a:srgbClr val="002060"/>
              </a:solidFill>
            </a:endParaRPr>
          </a:p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Использование </a:t>
            </a:r>
            <a:r>
              <a:rPr lang="ru-RU" dirty="0" err="1">
                <a:solidFill>
                  <a:srgbClr val="002060"/>
                </a:solidFill>
              </a:rPr>
              <a:t>здоровьесберегающих</a:t>
            </a:r>
            <a:r>
              <a:rPr lang="ru-RU" dirty="0">
                <a:solidFill>
                  <a:srgbClr val="002060"/>
                </a:solidFill>
              </a:rPr>
              <a:t> технологий в работе с детьми дает положительные результаты в укреплении здоровья детей. </a:t>
            </a:r>
          </a:p>
          <a:p>
            <a:pPr algn="ctr"/>
            <a:endParaRPr lang="ru-RU" dirty="0"/>
          </a:p>
        </p:txBody>
      </p:sp>
      <p:sp>
        <p:nvSpPr>
          <p:cNvPr id="7" name="Облако 6"/>
          <p:cNvSpPr/>
          <p:nvPr/>
        </p:nvSpPr>
        <p:spPr>
          <a:xfrm>
            <a:off x="2472166" y="4285389"/>
            <a:ext cx="4337600" cy="238397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Возросшая поддержка родителей, их понимание и готовность к  сотрудничеству – стимул к дальнейшей работе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49080"/>
            <a:ext cx="1242060" cy="113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85184"/>
            <a:ext cx="1242060" cy="1135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лако 4"/>
          <p:cNvSpPr/>
          <p:nvPr/>
        </p:nvSpPr>
        <p:spPr>
          <a:xfrm>
            <a:off x="0" y="2428868"/>
            <a:ext cx="9144000" cy="42148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animashki-zima-149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290"/>
            <a:ext cx="1571604" cy="24288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00372"/>
            <a:ext cx="8305800" cy="3596980"/>
          </a:xfrm>
          <a:noFill/>
          <a:ln w="57150">
            <a:noFill/>
          </a:ln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300" b="1" i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Здоровьесберегающие образовательные </a:t>
            </a:r>
            <a:r>
              <a:rPr lang="ru-RU" sz="53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технологии</a:t>
            </a:r>
            <a:br>
              <a:rPr lang="ru-RU" sz="5300" b="1" i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br>
              <a:rPr lang="ru-RU" sz="4000" b="1" i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направлены </a:t>
            </a:r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на сохранение, поддержание и обогащение здоровья субъектов педагогического процесса в детском саду: детей, педагогов, родителей.</a:t>
            </a: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1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58" y="214290"/>
            <a:ext cx="1643043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0"/>
            <a:ext cx="8786874" cy="6857999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142844" y="500042"/>
            <a:ext cx="8786874" cy="5072098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653606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onotype Corsiva" panose="03010101010201010101" pitchFamily="66" charset="0"/>
              </a:rPr>
              <a:t>Лучший  способ  сделать детей  счастливыми – это сделать  их здоровыми  !</a:t>
            </a:r>
            <a:endParaRPr lang="ru-RU" sz="6000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 descr="0_62116_279a110a_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78" y="4143380"/>
            <a:ext cx="2143140" cy="2714620"/>
          </a:xfrm>
          <a:prstGeom prst="rect">
            <a:avLst/>
          </a:prstGeom>
        </p:spPr>
      </p:pic>
      <p:pic>
        <p:nvPicPr>
          <p:cNvPr id="7" name="Рисунок 6" descr="0_62117_aa4f9b31_M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4429132"/>
            <a:ext cx="2000264" cy="22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9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лако 5"/>
          <p:cNvSpPr/>
          <p:nvPr/>
        </p:nvSpPr>
        <p:spPr>
          <a:xfrm>
            <a:off x="214282" y="142852"/>
            <a:ext cx="8215370" cy="257176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2160240"/>
          </a:xfrm>
        </p:spPr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Быть здоровым – здорово !</a:t>
            </a:r>
            <a:endParaRPr lang="ru-RU" sz="66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101" name="Picture 5" descr="C:\Users\Администратор\Desktop\Новая папка\hires_102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9979"/>
            <a:ext cx="6624736" cy="48003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071546"/>
            <a:ext cx="1857388" cy="3714776"/>
          </a:xfrm>
          <a:prstGeom prst="rect">
            <a:avLst/>
          </a:prstGeom>
        </p:spPr>
      </p:pic>
      <p:pic>
        <p:nvPicPr>
          <p:cNvPr id="5" name="Рисунок 4" descr="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454" y="1000108"/>
            <a:ext cx="1857388" cy="3714776"/>
          </a:xfrm>
          <a:prstGeom prst="rect">
            <a:avLst/>
          </a:prstGeom>
        </p:spPr>
      </p:pic>
      <p:pic>
        <p:nvPicPr>
          <p:cNvPr id="7" name="Рисунок 6" descr="7f825116b2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54" y="2143116"/>
            <a:ext cx="1076325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7   Всякое\Фоны\Фоны (2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7" y="836712"/>
            <a:ext cx="9144000" cy="5730240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93064"/>
          </a:xfrm>
        </p:spPr>
        <p:txBody>
          <a:bodyPr>
            <a:normAutofit/>
          </a:bodyPr>
          <a:lstStyle/>
          <a:p>
            <a:pPr algn="ctr"/>
            <a:r>
              <a:rPr lang="ru-RU" sz="1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1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ru-RU" sz="1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8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   за внимание !</a:t>
            </a:r>
            <a:endParaRPr lang="ru-RU" sz="8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s2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428604"/>
            <a:ext cx="2286016" cy="1857388"/>
          </a:xfrm>
          <a:prstGeom prst="rect">
            <a:avLst/>
          </a:prstGeom>
        </p:spPr>
      </p:pic>
      <p:pic>
        <p:nvPicPr>
          <p:cNvPr id="5" name="Рисунок 4" descr="0_a1f17_e1dc52d5_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4786322"/>
            <a:ext cx="1714512" cy="207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9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Актуальность   здоровьесберегающих технологий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2852936"/>
            <a:ext cx="8104984" cy="3456384"/>
          </a:xfrm>
          <a:solidFill>
            <a:srgbClr val="00FFFF"/>
          </a:solidFill>
          <a:ln w="76200"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С</a:t>
            </a:r>
            <a:r>
              <a:rPr lang="ru-RU" sz="3200" b="1" dirty="0" smtClean="0">
                <a:solidFill>
                  <a:srgbClr val="FF0000"/>
                </a:solidFill>
              </a:rPr>
              <a:t>овременный </a:t>
            </a:r>
            <a:r>
              <a:rPr lang="ru-RU" sz="3200" b="1" dirty="0">
                <a:solidFill>
                  <a:srgbClr val="FF0000"/>
                </a:solidFill>
              </a:rPr>
              <a:t>темп жизни на сегодняшний день ставит перед нами много проблем, среди которых самой актуальной является проблема сохранения здоровья, воспитания привычки к здоровому образу жизни.</a:t>
            </a:r>
          </a:p>
          <a:p>
            <a:endParaRPr lang="ru-RU" dirty="0"/>
          </a:p>
        </p:txBody>
      </p:sp>
      <p:pic>
        <p:nvPicPr>
          <p:cNvPr id="5" name="Рисунок 4" descr="0_111699_def32fe6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2198" y="500042"/>
            <a:ext cx="2857488" cy="2335904"/>
          </a:xfrm>
          <a:prstGeom prst="rect">
            <a:avLst/>
          </a:prstGeom>
        </p:spPr>
      </p:pic>
      <p:pic>
        <p:nvPicPr>
          <p:cNvPr id="6" name="Рисунок 5" descr="1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трелка вниз 17"/>
          <p:cNvSpPr/>
          <p:nvPr/>
        </p:nvSpPr>
        <p:spPr>
          <a:xfrm>
            <a:off x="2357422" y="1928802"/>
            <a:ext cx="484632" cy="2269288"/>
          </a:xfrm>
          <a:prstGeom prst="downArrow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6215074" y="1928802"/>
            <a:ext cx="484632" cy="2269288"/>
          </a:xfrm>
          <a:prstGeom prst="downArrow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1142976" y="571480"/>
            <a:ext cx="7000924" cy="2071702"/>
          </a:xfrm>
          <a:prstGeom prst="downArrowCallout">
            <a:avLst/>
          </a:prstGeom>
          <a:solidFill>
            <a:srgbClr val="FFFF00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620688"/>
            <a:ext cx="8362128" cy="1296144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5">
                    <a:lumMod val="75000"/>
                  </a:schemeClr>
                </a:solidFill>
                <a:effectLst/>
              </a:rPr>
              <a:t>Проблемность работы </a:t>
            </a: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по здоровьесбережению</a:t>
            </a:r>
            <a:endParaRPr lang="ru-RU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Текст 12"/>
          <p:cNvSpPr>
            <a:spLocks noGrp="1"/>
          </p:cNvSpPr>
          <p:nvPr>
            <p:ph type="body" idx="1"/>
          </p:nvPr>
        </p:nvSpPr>
        <p:spPr>
          <a:xfrm>
            <a:off x="357158" y="2704664"/>
            <a:ext cx="8572560" cy="1010088"/>
          </a:xfrm>
          <a:solidFill>
            <a:srgbClr val="00FFFF"/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r>
              <a:rPr lang="ru-RU" sz="2300" b="1" dirty="0" smtClean="0">
                <a:solidFill>
                  <a:srgbClr val="FF0000"/>
                </a:solidFill>
              </a:rPr>
              <a:t>        </a:t>
            </a:r>
            <a:r>
              <a:rPr lang="ru-RU" sz="2500" b="1" dirty="0" smtClean="0">
                <a:solidFill>
                  <a:srgbClr val="FF0000"/>
                </a:solidFill>
              </a:rPr>
              <a:t>Существует низкий уровень мотивации на    сохранение и укрепление индивидуального здоровья</a:t>
            </a:r>
            <a:endParaRPr lang="ru-RU" sz="25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1538" y="4286256"/>
            <a:ext cx="2857520" cy="1514261"/>
          </a:xfrm>
          <a:prstGeom prst="rect">
            <a:avLst/>
          </a:prstGeom>
          <a:solidFill>
            <a:srgbClr val="66FF33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310" b="1" i="1" dirty="0" smtClean="0">
                <a:solidFill>
                  <a:srgbClr val="FF0000"/>
                </a:solidFill>
              </a:rPr>
              <a:t>   </a:t>
            </a:r>
            <a:r>
              <a:rPr lang="ru-RU" sz="2310" b="1" dirty="0" smtClean="0">
                <a:solidFill>
                  <a:srgbClr val="FF0000"/>
                </a:solidFill>
              </a:rPr>
              <a:t>  Имеет место     «</a:t>
            </a:r>
            <a:r>
              <a:rPr lang="ru-RU" sz="2310" b="1" dirty="0" err="1" smtClean="0">
                <a:solidFill>
                  <a:srgbClr val="FF0000"/>
                </a:solidFill>
              </a:rPr>
              <a:t>забалтывание</a:t>
            </a:r>
            <a:r>
              <a:rPr lang="ru-RU" sz="2310" b="1" dirty="0" smtClean="0">
                <a:solidFill>
                  <a:srgbClr val="FF0000"/>
                </a:solidFill>
              </a:rPr>
              <a:t>»</a:t>
            </a:r>
          </a:p>
          <a:p>
            <a:r>
              <a:rPr lang="ru-RU" sz="2310" b="1" dirty="0" smtClean="0">
                <a:solidFill>
                  <a:srgbClr val="FF0000"/>
                </a:solidFill>
              </a:rPr>
              <a:t>        проблемы  </a:t>
            </a:r>
          </a:p>
          <a:p>
            <a:r>
              <a:rPr lang="ru-RU" sz="2310" b="1" dirty="0" smtClean="0">
                <a:solidFill>
                  <a:srgbClr val="FF0000"/>
                </a:solidFill>
              </a:rPr>
              <a:t>         здоровья</a:t>
            </a:r>
            <a:endParaRPr lang="ru-RU" sz="231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72066" y="4286256"/>
            <a:ext cx="2786082" cy="1514261"/>
          </a:xfrm>
          <a:prstGeom prst="rect">
            <a:avLst/>
          </a:prstGeom>
          <a:solidFill>
            <a:srgbClr val="66FF33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2310" b="1" dirty="0" smtClean="0">
                <a:solidFill>
                  <a:srgbClr val="FF0000"/>
                </a:solidFill>
              </a:rPr>
              <a:t>          Можно            констатировать    </a:t>
            </a:r>
          </a:p>
          <a:p>
            <a:r>
              <a:rPr lang="ru-RU" sz="2310" b="1" dirty="0" smtClean="0">
                <a:solidFill>
                  <a:srgbClr val="FF0000"/>
                </a:solidFill>
              </a:rPr>
              <a:t>сужение понятия</a:t>
            </a:r>
          </a:p>
          <a:p>
            <a:r>
              <a:rPr lang="ru-RU" sz="2310" b="1" dirty="0" smtClean="0">
                <a:solidFill>
                  <a:srgbClr val="FF0000"/>
                </a:solidFill>
              </a:rPr>
              <a:t>       «здоровье»</a:t>
            </a:r>
            <a:endParaRPr lang="ru-RU" sz="231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108322031_0_3c0c8_7d6394fe_S44f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53" y="4786322"/>
            <a:ext cx="1714513" cy="18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214290"/>
            <a:ext cx="8286808" cy="1571636"/>
          </a:xfrm>
          <a:prstGeom prst="rect">
            <a:avLst/>
          </a:prstGeom>
          <a:solidFill>
            <a:srgbClr val="00FF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42852"/>
            <a:ext cx="8074096" cy="1643074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дной </a:t>
            </a: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из главных задач, которая заложена в основную образовательную программу дошкольного </a:t>
            </a: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образования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826750" y="812691"/>
            <a:ext cx="228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400" dirty="0" smtClean="0">
                <a:solidFill>
                  <a:srgbClr val="0070C0"/>
                </a:solidFill>
              </a:rPr>
              <a:t>,, </a:t>
            </a:r>
            <a:endParaRPr lang="ru-RU" dirty="0"/>
          </a:p>
        </p:txBody>
      </p:sp>
      <p:sp>
        <p:nvSpPr>
          <p:cNvPr id="8" name="Облако 7"/>
          <p:cNvSpPr/>
          <p:nvPr/>
        </p:nvSpPr>
        <p:spPr>
          <a:xfrm>
            <a:off x="2786050" y="1785926"/>
            <a:ext cx="2786082" cy="9144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является </a:t>
            </a:r>
            <a:endParaRPr lang="ru-RU" sz="2800" b="1" dirty="0"/>
          </a:p>
        </p:txBody>
      </p:sp>
      <p:sp>
        <p:nvSpPr>
          <p:cNvPr id="9" name="Облако 8"/>
          <p:cNvSpPr/>
          <p:nvPr/>
        </p:nvSpPr>
        <p:spPr>
          <a:xfrm>
            <a:off x="0" y="2500306"/>
            <a:ext cx="3428992" cy="192882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dirty="0" smtClean="0">
                <a:solidFill>
                  <a:srgbClr val="0070C0"/>
                </a:solidFill>
              </a:rPr>
              <a:t>     забота  о сохранении и     укреплении</a:t>
            </a:r>
          </a:p>
          <a:p>
            <a:pPr lvl="0"/>
            <a:r>
              <a:rPr lang="ru-RU" sz="2000" b="1" dirty="0" smtClean="0">
                <a:solidFill>
                  <a:srgbClr val="0070C0"/>
                </a:solidFill>
              </a:rPr>
              <a:t>здоровья детей</a:t>
            </a:r>
            <a:endParaRPr lang="ru-RU" sz="2000" b="1" dirty="0"/>
          </a:p>
        </p:txBody>
      </p:sp>
      <p:sp>
        <p:nvSpPr>
          <p:cNvPr id="10" name="Стрелка вниз 9"/>
          <p:cNvSpPr/>
          <p:nvPr/>
        </p:nvSpPr>
        <p:spPr>
          <a:xfrm rot="2395847">
            <a:off x="2746654" y="2381517"/>
            <a:ext cx="314575" cy="659316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5143504" y="1785926"/>
            <a:ext cx="3786214" cy="271464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     формирования у детей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элементарных представлений о здоровом образе жизни</a:t>
            </a:r>
            <a:endParaRPr lang="ru-RU" sz="2000" b="1" dirty="0"/>
          </a:p>
        </p:txBody>
      </p:sp>
      <p:sp>
        <p:nvSpPr>
          <p:cNvPr id="12" name="Стрелка вниз 11"/>
          <p:cNvSpPr/>
          <p:nvPr/>
        </p:nvSpPr>
        <p:spPr>
          <a:xfrm>
            <a:off x="3963095" y="2714620"/>
            <a:ext cx="371941" cy="1714512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/>
          <p:nvPr/>
        </p:nvSpPr>
        <p:spPr>
          <a:xfrm>
            <a:off x="214282" y="4500570"/>
            <a:ext cx="7143799" cy="207459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воспитание полезных привычек, в том   числе привычки к здоровому питанию, потребности к двигательной активности.</a:t>
            </a:r>
            <a:endParaRPr lang="ru-RU" sz="2000" b="1" dirty="0"/>
          </a:p>
        </p:txBody>
      </p:sp>
      <p:sp>
        <p:nvSpPr>
          <p:cNvPr id="14" name="Стрелка вниз 13"/>
          <p:cNvSpPr/>
          <p:nvPr/>
        </p:nvSpPr>
        <p:spPr>
          <a:xfrm rot="18956564">
            <a:off x="4891789" y="2465437"/>
            <a:ext cx="371941" cy="659316"/>
          </a:xfrm>
          <a:prstGeom prst="down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risunok1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32" y="4572008"/>
            <a:ext cx="2571768" cy="192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8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Горизонтальный свиток 15"/>
          <p:cNvSpPr/>
          <p:nvPr/>
        </p:nvSpPr>
        <p:spPr>
          <a:xfrm>
            <a:off x="285720" y="0"/>
            <a:ext cx="8572560" cy="3143248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0352" y="1285860"/>
            <a:ext cx="7772400" cy="1500198"/>
          </a:xfrm>
        </p:spPr>
        <p:txBody>
          <a:bodyPr/>
          <a:lstStyle/>
          <a:p>
            <a:pPr algn="ctr"/>
            <a:r>
              <a:rPr lang="ru-RU" sz="40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Современные </a:t>
            </a:r>
            <a:r>
              <a:rPr lang="ru-RU" sz="4000" dirty="0" err="1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40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 здоровьеукрепляющие  технологии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3643314"/>
            <a:ext cx="1908215" cy="3000396"/>
          </a:xfrm>
          <a:prstGeom prst="rect">
            <a:avLst/>
          </a:prstGeom>
          <a:solidFill>
            <a:srgbClr val="00FFFF"/>
          </a:solidFill>
          <a:ln w="57150">
            <a:solidFill>
              <a:srgbClr val="FF0000"/>
            </a:solidFill>
          </a:ln>
        </p:spPr>
        <p:txBody>
          <a:bodyPr vert="vert270"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     </a:t>
            </a:r>
            <a:r>
              <a:rPr lang="ru-RU" sz="2800" dirty="0" smtClean="0">
                <a:solidFill>
                  <a:srgbClr val="FF0000"/>
                </a:solidFill>
              </a:rPr>
              <a:t>Технологии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сохранения и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стимулирования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здоровья.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64" y="3643314"/>
            <a:ext cx="1908215" cy="30003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txBody>
          <a:bodyPr vert="vert270"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    Технологии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  обучения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здоровому 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образу  жизни.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6200000">
            <a:off x="4334675" y="4666459"/>
            <a:ext cx="3000396" cy="954107"/>
          </a:xfrm>
          <a:prstGeom prst="rect">
            <a:avLst/>
          </a:prstGeom>
          <a:solidFill>
            <a:srgbClr val="FFFF66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Коррекционные</a:t>
            </a:r>
          </a:p>
          <a:p>
            <a:r>
              <a:rPr lang="ru-RU" sz="2800" dirty="0" smtClean="0">
                <a:solidFill>
                  <a:srgbClr val="FF0000"/>
                </a:solidFill>
              </a:rPr>
              <a:t>     технологии.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978880" y="4451014"/>
            <a:ext cx="3000396" cy="1384995"/>
          </a:xfrm>
          <a:prstGeom prst="rect">
            <a:avLst/>
          </a:prstGeom>
          <a:solidFill>
            <a:srgbClr val="66FF33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rgbClr val="FF0000"/>
                </a:solidFill>
              </a:rPr>
              <a:t>Валеологическое</a:t>
            </a:r>
            <a:r>
              <a:rPr lang="ru-RU" sz="2800" dirty="0" smtClean="0">
                <a:solidFill>
                  <a:srgbClr val="FF0000"/>
                </a:solidFill>
              </a:rPr>
              <a:t>  просвещение   родителей. 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357290" y="2786058"/>
            <a:ext cx="484632" cy="70114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3643306" y="2786058"/>
            <a:ext cx="484632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7d67b3d4e923c13805db76935fa397f2-446x42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92" y="714356"/>
            <a:ext cx="1643074" cy="2000264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>
            <a:off x="5572132" y="2786058"/>
            <a:ext cx="484632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7143768" y="2786058"/>
            <a:ext cx="484632" cy="7143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2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1335</TotalTime>
  <Words>746</Words>
  <Application>Microsoft Office PowerPoint</Application>
  <PresentationFormat>Экран (4:3)</PresentationFormat>
  <Paragraphs>161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Поток</vt:lpstr>
      <vt:lpstr>     Презентация   опыта    работы   по  теме :    « Здоровьесберегающие  технологии   в   физическом   развитии    и  оздоровлении  дошкольников »   на   конкурс  « Воспитатель  года  2015 »</vt:lpstr>
      <vt:lpstr> « Здоровье – это состояние полного физического, душевного и социального благополучия, а не только отсутствие болезней и физических дефектов » .                Из   устава   Всемирной                               организации   здравоохранения .</vt:lpstr>
      <vt:lpstr>Моё педагогическое кредо- </vt:lpstr>
      <vt:lpstr>Моя любимая «Десяточка»</vt:lpstr>
      <vt:lpstr> Здоровьесберегающие образовательные технологии    направлены на сохранение, поддержание и обогащение здоровья субъектов педагогического процесса в детском саду: детей, педагогов, родителей. </vt:lpstr>
      <vt:lpstr>Актуальность   здоровьесберегающих технологий</vt:lpstr>
      <vt:lpstr>Проблемность работы по здоровьесбережению</vt:lpstr>
      <vt:lpstr>Презентация PowerPoint</vt:lpstr>
      <vt:lpstr>Современные здоровьесберегающие и здоровьеукрепляющие  технологии</vt:lpstr>
      <vt:lpstr>  Цель   работы </vt:lpstr>
      <vt:lpstr>Задачи :</vt:lpstr>
      <vt:lpstr>Презентация PowerPoint</vt:lpstr>
      <vt:lpstr>Наша  развивающая предметно – пространственная  среда </vt:lpstr>
      <vt:lpstr>Наш физкультурно – оздоровительный центр</vt:lpstr>
      <vt:lpstr>Наш   участок</vt:lpstr>
      <vt:lpstr>Наша новая игровая площадка</vt:lpstr>
      <vt:lpstr>Нам есть чем и кем гордиться</vt:lpstr>
      <vt:lpstr>Игры  на  прогулке</vt:lpstr>
      <vt:lpstr>  Технологии сохранения и стимулирования здоровья. </vt:lpstr>
      <vt:lpstr>Пальчиковая гимнастика</vt:lpstr>
      <vt:lpstr>с  нестандартным  оборудованием</vt:lpstr>
      <vt:lpstr> Гимнастика   для   глаз</vt:lpstr>
      <vt:lpstr>Дыхательная  гимнастика</vt:lpstr>
      <vt:lpstr>Корригирующая  гимнастика</vt:lpstr>
      <vt:lpstr>Бодрящая   гимнастика</vt:lpstr>
      <vt:lpstr>Физкультминутки</vt:lpstr>
      <vt:lpstr>Подвижные  и  спортивные  игры</vt:lpstr>
      <vt:lpstr> Технологии      эстетической направленности </vt:lpstr>
      <vt:lpstr>Технологии обучения     здоровому образу жизни. </vt:lpstr>
      <vt:lpstr>          Физкультурные  занятия. </vt:lpstr>
      <vt:lpstr>Занятия  из  серии  «Здоровье»</vt:lpstr>
      <vt:lpstr>Самомассаж</vt:lpstr>
      <vt:lpstr>Коррекционные  здоровье сберегающие  технологии</vt:lpstr>
      <vt:lpstr>   Профилактика простудных заболеваний</vt:lpstr>
      <vt:lpstr>Огород на окне</vt:lpstr>
      <vt:lpstr>Оздоровительная работа  в  группе</vt:lpstr>
      <vt:lpstr>Оздоровительные кружки</vt:lpstr>
      <vt:lpstr> </vt:lpstr>
      <vt:lpstr>« Игралочка »</vt:lpstr>
      <vt:lpstr>Структура «Игралочки»</vt:lpstr>
      <vt:lpstr> Чтобы  стало  ещё  интереснее…</vt:lpstr>
      <vt:lpstr>Валеологическое  просвещение родителей</vt:lpstr>
      <vt:lpstr>« Бабушкины   рецепты »</vt:lpstr>
      <vt:lpstr>День здоровья на природе. Май 2013 года  </vt:lpstr>
      <vt:lpstr>Оздоровительный праздник на улице к  Дню  защиты  детей ( май  2014  года)</vt:lpstr>
      <vt:lpstr>День здоровья. Сентябрь 2014 года</vt:lpstr>
      <vt:lpstr>День   здоровья  в  Ледовом дворце  (январь  2015  года)</vt:lpstr>
      <vt:lpstr>Динамика посещаемости и заболеваемости</vt:lpstr>
      <vt:lpstr>Презентация PowerPoint</vt:lpstr>
      <vt:lpstr>Лучший  способ  сделать детей  счастливыми – это сделать  их здоровыми  !</vt:lpstr>
      <vt:lpstr>Быть здоровым – здорово !</vt:lpstr>
      <vt:lpstr>  Спасибо    за внимание !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опыта работы по теме    « Здоровьесберегающие технологии   в   физическом развитии   и  оздоровлении дошкольников »</dc:title>
  <dc:creator>Дмитрий Каленюк</dc:creator>
  <cp:lastModifiedBy>1</cp:lastModifiedBy>
  <cp:revision>226</cp:revision>
  <dcterms:created xsi:type="dcterms:W3CDTF">2015-02-10T07:37:18Z</dcterms:created>
  <dcterms:modified xsi:type="dcterms:W3CDTF">2015-02-12T11:19:05Z</dcterms:modified>
</cp:coreProperties>
</file>